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2"/>
  </p:sldMasterIdLst>
  <p:notesMasterIdLst>
    <p:notesMasterId r:id="rId27"/>
  </p:notesMasterIdLst>
  <p:handoutMasterIdLst>
    <p:handoutMasterId r:id="rId28"/>
  </p:handoutMasterIdLst>
  <p:sldIdLst>
    <p:sldId id="256"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77"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B60"/>
    <a:srgbClr val="F29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73" autoAdjust="0"/>
  </p:normalViewPr>
  <p:slideViewPr>
    <p:cSldViewPr>
      <p:cViewPr varScale="1">
        <p:scale>
          <a:sx n="70" d="100"/>
          <a:sy n="70" d="100"/>
        </p:scale>
        <p:origin x="40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37E08-CA34-4FB8-9E54-6C3A8E48330E}" type="doc">
      <dgm:prSet loTypeId="urn:microsoft.com/office/officeart/2005/8/layout/vList2" loCatId="list" qsTypeId="urn:microsoft.com/office/officeart/2005/8/quickstyle/simple3" qsCatId="simple" csTypeId="urn:microsoft.com/office/officeart/2005/8/colors/accent2_4" csCatId="accent2" phldr="1"/>
      <dgm:spPr/>
      <dgm:t>
        <a:bodyPr/>
        <a:lstStyle/>
        <a:p>
          <a:endParaRPr lang="ro-RO"/>
        </a:p>
      </dgm:t>
    </dgm:pt>
    <dgm:pt modelId="{C04EFC8F-8827-43F0-A9D9-73CF9061ABDC}">
      <dgm:prSet custT="1"/>
      <dgm:spPr>
        <a:xfrm>
          <a:off x="0" y="819270"/>
          <a:ext cx="7920880" cy="785070"/>
        </a:xfrm>
        <a:prstGeom prst="roundRect">
          <a:avLst/>
        </a:prstGeom>
        <a:gradFill rotWithShape="0">
          <a:gsLst>
            <a:gs pos="0">
              <a:srgbClr val="9FB8CD">
                <a:shade val="50000"/>
                <a:hueOff val="53034"/>
                <a:satOff val="6585"/>
                <a:lumOff val="18360"/>
                <a:alphaOff val="0"/>
                <a:tint val="45000"/>
                <a:satMod val="200000"/>
              </a:srgbClr>
            </a:gs>
            <a:gs pos="30000">
              <a:srgbClr val="9FB8CD">
                <a:shade val="50000"/>
                <a:hueOff val="53034"/>
                <a:satOff val="6585"/>
                <a:lumOff val="18360"/>
                <a:alphaOff val="0"/>
                <a:tint val="61000"/>
                <a:satMod val="200000"/>
              </a:srgbClr>
            </a:gs>
            <a:gs pos="45000">
              <a:srgbClr val="9FB8CD">
                <a:shade val="50000"/>
                <a:hueOff val="53034"/>
                <a:satOff val="6585"/>
                <a:lumOff val="18360"/>
                <a:alphaOff val="0"/>
                <a:tint val="66000"/>
                <a:satMod val="200000"/>
              </a:srgbClr>
            </a:gs>
            <a:gs pos="55000">
              <a:srgbClr val="9FB8CD">
                <a:shade val="50000"/>
                <a:hueOff val="53034"/>
                <a:satOff val="6585"/>
                <a:lumOff val="18360"/>
                <a:alphaOff val="0"/>
                <a:tint val="66000"/>
                <a:satMod val="200000"/>
              </a:srgbClr>
            </a:gs>
            <a:gs pos="73000">
              <a:srgbClr val="9FB8CD">
                <a:shade val="50000"/>
                <a:hueOff val="53034"/>
                <a:satOff val="6585"/>
                <a:lumOff val="18360"/>
                <a:alphaOff val="0"/>
                <a:tint val="61000"/>
                <a:satMod val="200000"/>
              </a:srgbClr>
            </a:gs>
            <a:gs pos="100000">
              <a:srgbClr val="9FB8CD">
                <a:shade val="50000"/>
                <a:hueOff val="53034"/>
                <a:satOff val="6585"/>
                <a:lumOff val="18360"/>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gm:spPr>
      <dgm:t>
        <a:bodyPr/>
        <a:lstStyle/>
        <a:p>
          <a:pPr algn="just"/>
          <a:r>
            <a:rPr lang="ro-RO" sz="1400" noProof="1" smtClean="0">
              <a:solidFill>
                <a:schemeClr val="tx1"/>
              </a:solidFill>
              <a:latin typeface="Gill Sans MT"/>
              <a:ea typeface="+mn-ea"/>
              <a:cs typeface="+mn-cs"/>
            </a:rPr>
            <a:t>OS2: </a:t>
          </a:r>
          <a:r>
            <a:rPr lang="it-IT" sz="1400" noProof="1" smtClean="0">
              <a:solidFill>
                <a:schemeClr val="tx1"/>
              </a:solidFill>
              <a:latin typeface="Gill Sans MT"/>
              <a:ea typeface="+mn-ea"/>
              <a:cs typeface="+mn-cs"/>
            </a:rPr>
            <a:t>Promovarea dezvol</a:t>
          </a:r>
          <a:r>
            <a:rPr lang="ro-RO" sz="1400" noProof="1" smtClean="0">
              <a:solidFill>
                <a:schemeClr val="tx1"/>
              </a:solidFill>
              <a:latin typeface="Gill Sans MT"/>
              <a:ea typeface="+mn-ea"/>
              <a:cs typeface="+mn-cs"/>
            </a:rPr>
            <a:t>tă</a:t>
          </a:r>
          <a:r>
            <a:rPr lang="it-IT" sz="1400" noProof="1" smtClean="0">
              <a:solidFill>
                <a:schemeClr val="tx1"/>
              </a:solidFill>
              <a:latin typeface="Gill Sans MT"/>
              <a:ea typeface="+mn-ea"/>
              <a:cs typeface="+mn-cs"/>
            </a:rPr>
            <a:t>rii profesionale prin efectuarea stagiilor de practi</a:t>
          </a:r>
          <a:r>
            <a:rPr lang="ro-RO" sz="1400" noProof="1" smtClean="0">
              <a:solidFill>
                <a:schemeClr val="tx1"/>
              </a:solidFill>
              <a:latin typeface="Gill Sans MT"/>
              <a:ea typeface="+mn-ea"/>
              <a:cs typeface="+mn-cs"/>
            </a:rPr>
            <a:t>că</a:t>
          </a:r>
          <a:r>
            <a:rPr lang="it-IT" sz="1400" noProof="1" smtClean="0">
              <a:solidFill>
                <a:schemeClr val="tx1"/>
              </a:solidFill>
              <a:latin typeface="Gill Sans MT"/>
              <a:ea typeface="+mn-ea"/>
              <a:cs typeface="+mn-cs"/>
            </a:rPr>
            <a:t> </a:t>
          </a:r>
          <a:r>
            <a:rPr lang="ro-RO" sz="1400" noProof="1" smtClean="0">
              <a:solidFill>
                <a:schemeClr val="tx1"/>
              </a:solidFill>
              <a:latin typeface="Gill Sans MT"/>
              <a:ea typeface="+mn-ea"/>
              <a:cs typeface="+mn-cs"/>
            </a:rPr>
            <a:t>ș</a:t>
          </a:r>
          <a:r>
            <a:rPr lang="it-IT" sz="1400" noProof="1" smtClean="0">
              <a:solidFill>
                <a:schemeClr val="tx1"/>
              </a:solidFill>
              <a:latin typeface="Gill Sans MT"/>
              <a:ea typeface="+mn-ea"/>
              <a:cs typeface="+mn-cs"/>
            </a:rPr>
            <a:t>i internship </a:t>
          </a:r>
          <a:r>
            <a:rPr lang="ro-RO" sz="1400" noProof="1" smtClean="0">
              <a:solidFill>
                <a:schemeClr val="tx1"/>
              </a:solidFill>
              <a:latin typeface="Gill Sans MT"/>
              <a:ea typeface="+mn-ea"/>
              <a:cs typeface="+mn-cs"/>
            </a:rPr>
            <a:t>î</a:t>
          </a:r>
          <a:r>
            <a:rPr lang="it-IT" sz="1400" noProof="1" smtClean="0">
              <a:solidFill>
                <a:schemeClr val="tx1"/>
              </a:solidFill>
              <a:latin typeface="Gill Sans MT"/>
              <a:ea typeface="+mn-ea"/>
              <a:cs typeface="+mn-cs"/>
            </a:rPr>
            <a:t>n cadrul sistemului de parteneriate</a:t>
          </a:r>
          <a:r>
            <a:rPr lang="ro-RO" sz="1400" noProof="1" smtClean="0">
              <a:solidFill>
                <a:schemeClr val="tx1"/>
              </a:solidFill>
              <a:latin typeface="Gill Sans MT"/>
              <a:ea typeface="+mn-ea"/>
              <a:cs typeface="+mn-cs"/>
            </a:rPr>
            <a:t> </a:t>
          </a:r>
          <a:r>
            <a:rPr lang="it-IT" sz="1400" noProof="1" smtClean="0">
              <a:solidFill>
                <a:schemeClr val="tx1"/>
              </a:solidFill>
              <a:latin typeface="Gill Sans MT"/>
              <a:ea typeface="+mn-ea"/>
              <a:cs typeface="+mn-cs"/>
            </a:rPr>
            <a:t>sustenabil, </a:t>
          </a:r>
          <a:r>
            <a:rPr lang="ro-RO" sz="1400" noProof="1" smtClean="0">
              <a:solidFill>
                <a:schemeClr val="tx1"/>
              </a:solidFill>
              <a:latin typeface="Gill Sans MT"/>
              <a:ea typeface="+mn-ea"/>
              <a:cs typeface="+mn-cs"/>
            </a:rPr>
            <a:t>î</a:t>
          </a:r>
          <a:r>
            <a:rPr lang="it-IT" sz="1400" noProof="1" smtClean="0">
              <a:solidFill>
                <a:schemeClr val="tx1"/>
              </a:solidFill>
              <a:latin typeface="Gill Sans MT"/>
              <a:ea typeface="+mn-ea"/>
              <a:cs typeface="+mn-cs"/>
            </a:rPr>
            <a:t>n vederea </a:t>
          </a:r>
          <a:r>
            <a:rPr lang="ro-RO" sz="1400" noProof="1" smtClean="0">
              <a:solidFill>
                <a:schemeClr val="tx1"/>
              </a:solidFill>
              <a:latin typeface="Gill Sans MT"/>
              <a:ea typeface="+mn-ea"/>
              <a:cs typeface="+mn-cs"/>
            </a:rPr>
            <a:t>î</a:t>
          </a:r>
          <a:r>
            <a:rPr lang="it-IT" sz="1400" noProof="1" smtClean="0">
              <a:solidFill>
                <a:schemeClr val="tx1"/>
              </a:solidFill>
              <a:latin typeface="Gill Sans MT"/>
              <a:ea typeface="+mn-ea"/>
              <a:cs typeface="+mn-cs"/>
            </a:rPr>
            <a:t>mbun</a:t>
          </a:r>
          <a:r>
            <a:rPr lang="ro-RO" sz="1400" noProof="1" smtClean="0">
              <a:solidFill>
                <a:schemeClr val="tx1"/>
              </a:solidFill>
              <a:latin typeface="Gill Sans MT"/>
              <a:ea typeface="+mn-ea"/>
              <a:cs typeface="+mn-cs"/>
            </a:rPr>
            <a:t>ă</a:t>
          </a:r>
          <a:r>
            <a:rPr lang="it-IT" sz="1400" noProof="1" smtClean="0">
              <a:solidFill>
                <a:schemeClr val="tx1"/>
              </a:solidFill>
              <a:latin typeface="Gill Sans MT"/>
              <a:ea typeface="+mn-ea"/>
              <a:cs typeface="+mn-cs"/>
            </a:rPr>
            <a:t>t</a:t>
          </a:r>
          <a:r>
            <a:rPr lang="ro-RO" sz="1400" noProof="1" smtClean="0">
              <a:solidFill>
                <a:schemeClr val="tx1"/>
              </a:solidFill>
              <a:latin typeface="Gill Sans MT"/>
              <a:ea typeface="+mn-ea"/>
              <a:cs typeface="+mn-cs"/>
            </a:rPr>
            <a:t>ăț</a:t>
          </a:r>
          <a:r>
            <a:rPr lang="it-IT" sz="1400" noProof="1" smtClean="0">
              <a:solidFill>
                <a:schemeClr val="tx1"/>
              </a:solidFill>
              <a:latin typeface="Gill Sans MT"/>
              <a:ea typeface="+mn-ea"/>
              <a:cs typeface="+mn-cs"/>
            </a:rPr>
            <a:t>irii procesului de inser</a:t>
          </a:r>
          <a:r>
            <a:rPr lang="ro-RO" sz="1400" noProof="1" smtClean="0">
              <a:solidFill>
                <a:schemeClr val="tx1"/>
              </a:solidFill>
              <a:latin typeface="Gill Sans MT"/>
              <a:ea typeface="+mn-ea"/>
              <a:cs typeface="+mn-cs"/>
            </a:rPr>
            <a:t>ț</a:t>
          </a:r>
          <a:r>
            <a:rPr lang="it-IT" sz="1400" noProof="1" smtClean="0">
              <a:solidFill>
                <a:schemeClr val="tx1"/>
              </a:solidFill>
              <a:latin typeface="Gill Sans MT"/>
              <a:ea typeface="+mn-ea"/>
              <a:cs typeface="+mn-cs"/>
            </a:rPr>
            <a:t>ie pe pia</a:t>
          </a:r>
          <a:r>
            <a:rPr lang="ro-RO" sz="1400" noProof="1" smtClean="0">
              <a:solidFill>
                <a:schemeClr val="tx1"/>
              </a:solidFill>
              <a:latin typeface="Gill Sans MT"/>
              <a:ea typeface="+mn-ea"/>
              <a:cs typeface="+mn-cs"/>
            </a:rPr>
            <a:t>ț</a:t>
          </a:r>
          <a:r>
            <a:rPr lang="it-IT" sz="1400" noProof="1" smtClean="0">
              <a:solidFill>
                <a:schemeClr val="tx1"/>
              </a:solidFill>
              <a:latin typeface="Gill Sans MT"/>
              <a:ea typeface="+mn-ea"/>
              <a:cs typeface="+mn-cs"/>
            </a:rPr>
            <a:t>a muncii</a:t>
          </a:r>
          <a:r>
            <a:rPr lang="ro-RO" sz="1400" noProof="1" smtClean="0">
              <a:solidFill>
                <a:schemeClr val="tx1"/>
              </a:solidFill>
              <a:latin typeface="Gill Sans MT"/>
              <a:ea typeface="+mn-ea"/>
              <a:cs typeface="+mn-cs"/>
            </a:rPr>
            <a:t>;   </a:t>
          </a:r>
          <a:endParaRPr lang="ro-RO" sz="1400" noProof="1">
            <a:solidFill>
              <a:schemeClr val="tx1"/>
            </a:solidFill>
            <a:latin typeface="Gill Sans MT"/>
            <a:ea typeface="+mn-ea"/>
            <a:cs typeface="+mn-cs"/>
          </a:endParaRPr>
        </a:p>
      </dgm:t>
    </dgm:pt>
    <dgm:pt modelId="{00FA122B-F784-4332-AE27-3AD67FED23E5}" type="parTrans" cxnId="{A6882B26-6674-481B-BFE9-5D6276C5A5BF}">
      <dgm:prSet/>
      <dgm:spPr/>
      <dgm:t>
        <a:bodyPr/>
        <a:lstStyle/>
        <a:p>
          <a:pPr algn="just"/>
          <a:endParaRPr lang="ro-RO" sz="1400" noProof="1">
            <a:solidFill>
              <a:schemeClr val="tx1"/>
            </a:solidFill>
          </a:endParaRPr>
        </a:p>
      </dgm:t>
    </dgm:pt>
    <dgm:pt modelId="{D164FC3E-6A47-41FB-B12B-8157758D23DE}" type="sibTrans" cxnId="{A6882B26-6674-481B-BFE9-5D6276C5A5BF}">
      <dgm:prSet/>
      <dgm:spPr/>
      <dgm:t>
        <a:bodyPr/>
        <a:lstStyle/>
        <a:p>
          <a:pPr algn="just"/>
          <a:endParaRPr lang="ro-RO" sz="1400" noProof="1">
            <a:solidFill>
              <a:schemeClr val="tx1"/>
            </a:solidFill>
          </a:endParaRPr>
        </a:p>
      </dgm:t>
    </dgm:pt>
    <dgm:pt modelId="{0C52C6AB-34FC-4206-B3D7-02AE7E9AB803}">
      <dgm:prSet custT="1"/>
      <dgm:spPr>
        <a:xfrm>
          <a:off x="0" y="1636020"/>
          <a:ext cx="7920880" cy="785070"/>
        </a:xfrm>
        <a:prstGeom prst="roundRect">
          <a:avLst/>
        </a:prstGeom>
        <a:gradFill rotWithShape="0">
          <a:gsLst>
            <a:gs pos="0">
              <a:srgbClr val="9FB8CD">
                <a:shade val="50000"/>
                <a:hueOff val="106068"/>
                <a:satOff val="13171"/>
                <a:lumOff val="36719"/>
                <a:alphaOff val="0"/>
                <a:tint val="45000"/>
                <a:satMod val="200000"/>
              </a:srgbClr>
            </a:gs>
            <a:gs pos="30000">
              <a:srgbClr val="9FB8CD">
                <a:shade val="50000"/>
                <a:hueOff val="106068"/>
                <a:satOff val="13171"/>
                <a:lumOff val="36719"/>
                <a:alphaOff val="0"/>
                <a:tint val="61000"/>
                <a:satMod val="200000"/>
              </a:srgbClr>
            </a:gs>
            <a:gs pos="45000">
              <a:srgbClr val="9FB8CD">
                <a:shade val="50000"/>
                <a:hueOff val="106068"/>
                <a:satOff val="13171"/>
                <a:lumOff val="36719"/>
                <a:alphaOff val="0"/>
                <a:tint val="66000"/>
                <a:satMod val="200000"/>
              </a:srgbClr>
            </a:gs>
            <a:gs pos="55000">
              <a:srgbClr val="9FB8CD">
                <a:shade val="50000"/>
                <a:hueOff val="106068"/>
                <a:satOff val="13171"/>
                <a:lumOff val="36719"/>
                <a:alphaOff val="0"/>
                <a:tint val="66000"/>
                <a:satMod val="200000"/>
              </a:srgbClr>
            </a:gs>
            <a:gs pos="73000">
              <a:srgbClr val="9FB8CD">
                <a:shade val="50000"/>
                <a:hueOff val="106068"/>
                <a:satOff val="13171"/>
                <a:lumOff val="36719"/>
                <a:alphaOff val="0"/>
                <a:tint val="61000"/>
                <a:satMod val="200000"/>
              </a:srgbClr>
            </a:gs>
            <a:gs pos="100000">
              <a:srgbClr val="9FB8CD">
                <a:shade val="50000"/>
                <a:hueOff val="106068"/>
                <a:satOff val="13171"/>
                <a:lumOff val="36719"/>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gm:spPr>
      <dgm:t>
        <a:bodyPr/>
        <a:lstStyle/>
        <a:p>
          <a:pPr algn="just"/>
          <a:r>
            <a:rPr lang="ro-RO" sz="1400" noProof="1" smtClean="0">
              <a:solidFill>
                <a:schemeClr val="tx1"/>
              </a:solidFill>
              <a:latin typeface="Gill Sans MT"/>
              <a:ea typeface="+mn-ea"/>
              <a:cs typeface="+mn-cs"/>
            </a:rPr>
            <a:t>OS3: </a:t>
          </a:r>
          <a:r>
            <a:rPr lang="it-IT" sz="1400" noProof="1" smtClean="0">
              <a:solidFill>
                <a:schemeClr val="tx1"/>
              </a:solidFill>
              <a:latin typeface="Gill Sans MT"/>
              <a:ea typeface="+mn-ea"/>
              <a:cs typeface="+mn-cs"/>
            </a:rPr>
            <a:t>Cre</a:t>
          </a:r>
          <a:r>
            <a:rPr lang="ro-RO" sz="1400" noProof="1" smtClean="0">
              <a:solidFill>
                <a:schemeClr val="tx1"/>
              </a:solidFill>
              <a:latin typeface="Gill Sans MT"/>
              <a:ea typeface="+mn-ea"/>
              <a:cs typeface="+mn-cs"/>
            </a:rPr>
            <a:t>ș</a:t>
          </a:r>
          <a:r>
            <a:rPr lang="it-IT" sz="1400" noProof="1" smtClean="0">
              <a:solidFill>
                <a:schemeClr val="tx1"/>
              </a:solidFill>
              <a:latin typeface="Gill Sans MT"/>
              <a:ea typeface="+mn-ea"/>
              <a:cs typeface="+mn-cs"/>
            </a:rPr>
            <a:t>terea gradului de con</a:t>
          </a:r>
          <a:r>
            <a:rPr lang="ro-RO" sz="1400" noProof="1" smtClean="0">
              <a:solidFill>
                <a:schemeClr val="tx1"/>
              </a:solidFill>
              <a:latin typeface="Gill Sans MT"/>
              <a:ea typeface="+mn-ea"/>
              <a:cs typeface="+mn-cs"/>
            </a:rPr>
            <a:t>ș</a:t>
          </a:r>
          <a:r>
            <a:rPr lang="it-IT" sz="1400" noProof="1" smtClean="0">
              <a:solidFill>
                <a:schemeClr val="tx1"/>
              </a:solidFill>
              <a:latin typeface="Gill Sans MT"/>
              <a:ea typeface="+mn-ea"/>
              <a:cs typeface="+mn-cs"/>
            </a:rPr>
            <a:t>tientizare-educare </a:t>
          </a:r>
          <a:r>
            <a:rPr lang="ro-RO" sz="1400" noProof="1" smtClean="0">
              <a:solidFill>
                <a:schemeClr val="tx1"/>
              </a:solidFill>
              <a:latin typeface="Gill Sans MT"/>
              <a:ea typeface="+mn-ea"/>
              <a:cs typeface="+mn-cs"/>
            </a:rPr>
            <a:t>î</a:t>
          </a:r>
          <a:r>
            <a:rPr lang="it-IT" sz="1400" noProof="1" smtClean="0">
              <a:solidFill>
                <a:schemeClr val="tx1"/>
              </a:solidFill>
              <a:latin typeface="Gill Sans MT"/>
              <a:ea typeface="+mn-ea"/>
              <a:cs typeface="+mn-cs"/>
            </a:rPr>
            <a:t>n r</a:t>
          </a:r>
          <a:r>
            <a:rPr lang="ro-RO" sz="1400" noProof="1" smtClean="0">
              <a:solidFill>
                <a:schemeClr val="tx1"/>
              </a:solidFill>
              <a:latin typeface="Gill Sans MT"/>
              <a:ea typeface="+mn-ea"/>
              <a:cs typeface="+mn-cs"/>
            </a:rPr>
            <a:t>â</a:t>
          </a:r>
          <a:r>
            <a:rPr lang="it-IT" sz="1400" noProof="1" smtClean="0">
              <a:solidFill>
                <a:schemeClr val="tx1"/>
              </a:solidFill>
              <a:latin typeface="Gill Sans MT"/>
              <a:ea typeface="+mn-ea"/>
              <a:cs typeface="+mn-cs"/>
            </a:rPr>
            <a:t>ndul studen</a:t>
          </a:r>
          <a:r>
            <a:rPr lang="ro-RO" sz="1400" noProof="1" smtClean="0">
              <a:solidFill>
                <a:schemeClr val="tx1"/>
              </a:solidFill>
              <a:latin typeface="Gill Sans MT"/>
              <a:ea typeface="+mn-ea"/>
              <a:cs typeface="+mn-cs"/>
            </a:rPr>
            <a:t>ț</a:t>
          </a:r>
          <a:r>
            <a:rPr lang="it-IT" sz="1400" noProof="1" smtClean="0">
              <a:solidFill>
                <a:schemeClr val="tx1"/>
              </a:solidFill>
              <a:latin typeface="Gill Sans MT"/>
              <a:ea typeface="+mn-ea"/>
              <a:cs typeface="+mn-cs"/>
            </a:rPr>
            <a:t>ilor cu privire la necesitatea </a:t>
          </a:r>
          <a:r>
            <a:rPr lang="ro-RO" sz="1400" noProof="1" smtClean="0">
              <a:solidFill>
                <a:schemeClr val="tx1"/>
              </a:solidFill>
              <a:latin typeface="Gill Sans MT"/>
              <a:ea typeface="+mn-ea"/>
              <a:cs typeface="+mn-cs"/>
            </a:rPr>
            <a:t>ș</a:t>
          </a:r>
          <a:r>
            <a:rPr lang="it-IT" sz="1400" noProof="1" smtClean="0">
              <a:solidFill>
                <a:schemeClr val="tx1"/>
              </a:solidFill>
              <a:latin typeface="Gill Sans MT"/>
              <a:ea typeface="+mn-ea"/>
              <a:cs typeface="+mn-cs"/>
            </a:rPr>
            <a:t>i importan</a:t>
          </a:r>
          <a:r>
            <a:rPr lang="ro-RO" sz="1400" noProof="1" smtClean="0">
              <a:solidFill>
                <a:schemeClr val="tx1"/>
              </a:solidFill>
              <a:latin typeface="Gill Sans MT"/>
              <a:ea typeface="+mn-ea"/>
              <a:cs typeface="+mn-cs"/>
            </a:rPr>
            <a:t>ț</a:t>
          </a:r>
          <a:r>
            <a:rPr lang="it-IT" sz="1400" noProof="1" smtClean="0">
              <a:solidFill>
                <a:schemeClr val="tx1"/>
              </a:solidFill>
              <a:latin typeface="Gill Sans MT"/>
              <a:ea typeface="+mn-ea"/>
              <a:cs typeface="+mn-cs"/>
            </a:rPr>
            <a:t>a dezvolt</a:t>
          </a:r>
          <a:r>
            <a:rPr lang="ro-RO" sz="1400" noProof="1" smtClean="0">
              <a:solidFill>
                <a:schemeClr val="tx1"/>
              </a:solidFill>
              <a:latin typeface="Gill Sans MT"/>
              <a:ea typeface="+mn-ea"/>
              <a:cs typeface="+mn-cs"/>
            </a:rPr>
            <a:t>ă</a:t>
          </a:r>
          <a:r>
            <a:rPr lang="it-IT" sz="1400" noProof="1" smtClean="0">
              <a:solidFill>
                <a:schemeClr val="tx1"/>
              </a:solidFill>
              <a:latin typeface="Gill Sans MT"/>
              <a:ea typeface="+mn-ea"/>
              <a:cs typeface="+mn-cs"/>
            </a:rPr>
            <a:t>rii</a:t>
          </a:r>
          <a:r>
            <a:rPr lang="ro-RO" sz="1400" noProof="1" smtClean="0">
              <a:solidFill>
                <a:schemeClr val="tx1"/>
              </a:solidFill>
              <a:latin typeface="Gill Sans MT"/>
              <a:ea typeface="+mn-ea"/>
              <a:cs typeface="+mn-cs"/>
            </a:rPr>
            <a:t> a</a:t>
          </a:r>
          <a:r>
            <a:rPr lang="en-US" sz="1400" noProof="1" smtClean="0">
              <a:solidFill>
                <a:schemeClr val="tx1"/>
              </a:solidFill>
              <a:latin typeface="Gill Sans MT"/>
              <a:ea typeface="+mn-ea"/>
              <a:cs typeface="+mn-cs"/>
            </a:rPr>
            <a:t>bilit</a:t>
          </a:r>
          <a:r>
            <a:rPr lang="ro-RO" sz="1400" noProof="1" smtClean="0">
              <a:solidFill>
                <a:schemeClr val="tx1"/>
              </a:solidFill>
              <a:latin typeface="Gill Sans MT"/>
              <a:ea typeface="+mn-ea"/>
              <a:cs typeface="+mn-cs"/>
            </a:rPr>
            <a:t>ăț</a:t>
          </a:r>
          <a:r>
            <a:rPr lang="en-US" sz="1400" noProof="1" smtClean="0">
              <a:solidFill>
                <a:schemeClr val="tx1"/>
              </a:solidFill>
              <a:latin typeface="Gill Sans MT"/>
              <a:ea typeface="+mn-ea"/>
              <a:cs typeface="+mn-cs"/>
            </a:rPr>
            <a:t>ilor de luare a deciziilor de carier</a:t>
          </a:r>
          <a:r>
            <a:rPr lang="ro-RO" sz="1400" noProof="1" smtClean="0">
              <a:solidFill>
                <a:schemeClr val="tx1"/>
              </a:solidFill>
              <a:latin typeface="Gill Sans MT"/>
              <a:ea typeface="+mn-ea"/>
              <a:cs typeface="+mn-cs"/>
            </a:rPr>
            <a:t>ă</a:t>
          </a:r>
          <a:r>
            <a:rPr lang="en-US" sz="1400" noProof="1" smtClean="0">
              <a:solidFill>
                <a:schemeClr val="tx1"/>
              </a:solidFill>
              <a:latin typeface="Gill Sans MT"/>
              <a:ea typeface="+mn-ea"/>
              <a:cs typeface="+mn-cs"/>
            </a:rPr>
            <a:t> prin servicii de orientare </a:t>
          </a:r>
          <a:r>
            <a:rPr lang="ro-RO" sz="1400" noProof="1" smtClean="0">
              <a:solidFill>
                <a:schemeClr val="tx1"/>
              </a:solidFill>
              <a:latin typeface="Gill Sans MT"/>
              <a:ea typeface="+mn-ea"/>
              <a:cs typeface="+mn-cs"/>
            </a:rPr>
            <a:t>ș</a:t>
          </a:r>
          <a:r>
            <a:rPr lang="en-US" sz="1400" noProof="1" smtClean="0">
              <a:solidFill>
                <a:schemeClr val="tx1"/>
              </a:solidFill>
              <a:latin typeface="Gill Sans MT"/>
              <a:ea typeface="+mn-ea"/>
              <a:cs typeface="+mn-cs"/>
            </a:rPr>
            <a:t>i consiliere profesional</a:t>
          </a:r>
          <a:r>
            <a:rPr lang="ro-RO" sz="1400" noProof="1" smtClean="0">
              <a:solidFill>
                <a:schemeClr val="tx1"/>
              </a:solidFill>
              <a:latin typeface="Gill Sans MT"/>
              <a:ea typeface="+mn-ea"/>
              <a:cs typeface="+mn-cs"/>
            </a:rPr>
            <a:t>ă; </a:t>
          </a:r>
          <a:endParaRPr lang="ro-RO" sz="1400" noProof="1">
            <a:solidFill>
              <a:schemeClr val="tx1"/>
            </a:solidFill>
            <a:latin typeface="Gill Sans MT"/>
            <a:ea typeface="+mn-ea"/>
            <a:cs typeface="+mn-cs"/>
          </a:endParaRPr>
        </a:p>
      </dgm:t>
    </dgm:pt>
    <dgm:pt modelId="{82EE6CE0-4AE1-4546-B582-C45770B995E8}" type="parTrans" cxnId="{EF7F7C92-D4CC-4EBD-A3B1-24831BB1AB4F}">
      <dgm:prSet/>
      <dgm:spPr/>
      <dgm:t>
        <a:bodyPr/>
        <a:lstStyle/>
        <a:p>
          <a:pPr algn="just"/>
          <a:endParaRPr lang="ro-RO" sz="1400" noProof="1">
            <a:solidFill>
              <a:schemeClr val="tx1"/>
            </a:solidFill>
          </a:endParaRPr>
        </a:p>
      </dgm:t>
    </dgm:pt>
    <dgm:pt modelId="{C1216CED-4536-4FD6-9872-348FB549FFE7}" type="sibTrans" cxnId="{EF7F7C92-D4CC-4EBD-A3B1-24831BB1AB4F}">
      <dgm:prSet/>
      <dgm:spPr/>
      <dgm:t>
        <a:bodyPr/>
        <a:lstStyle/>
        <a:p>
          <a:pPr algn="just"/>
          <a:endParaRPr lang="ro-RO" sz="1400" noProof="1">
            <a:solidFill>
              <a:schemeClr val="tx1"/>
            </a:solidFill>
          </a:endParaRPr>
        </a:p>
      </dgm:t>
    </dgm:pt>
    <dgm:pt modelId="{3A6527AF-7C24-499B-9E1F-36010369756D}">
      <dgm:prSet custT="1"/>
      <dgm:spPr>
        <a:xfrm>
          <a:off x="0" y="2520"/>
          <a:ext cx="7920880" cy="785070"/>
        </a:xfrm>
        <a:prstGeom prst="roundRect">
          <a:avLst/>
        </a:prstGeom>
        <a:gradFill rotWithShape="0">
          <a:gsLst>
            <a:gs pos="0">
              <a:srgbClr val="9FB8CD">
                <a:shade val="50000"/>
                <a:hueOff val="0"/>
                <a:satOff val="0"/>
                <a:lumOff val="0"/>
                <a:alphaOff val="0"/>
                <a:tint val="45000"/>
                <a:satMod val="200000"/>
              </a:srgbClr>
            </a:gs>
            <a:gs pos="30000">
              <a:srgbClr val="9FB8CD">
                <a:shade val="50000"/>
                <a:hueOff val="0"/>
                <a:satOff val="0"/>
                <a:lumOff val="0"/>
                <a:alphaOff val="0"/>
                <a:tint val="61000"/>
                <a:satMod val="200000"/>
              </a:srgbClr>
            </a:gs>
            <a:gs pos="45000">
              <a:srgbClr val="9FB8CD">
                <a:shade val="50000"/>
                <a:hueOff val="0"/>
                <a:satOff val="0"/>
                <a:lumOff val="0"/>
                <a:alphaOff val="0"/>
                <a:tint val="66000"/>
                <a:satMod val="200000"/>
              </a:srgbClr>
            </a:gs>
            <a:gs pos="55000">
              <a:srgbClr val="9FB8CD">
                <a:shade val="50000"/>
                <a:hueOff val="0"/>
                <a:satOff val="0"/>
                <a:lumOff val="0"/>
                <a:alphaOff val="0"/>
                <a:tint val="66000"/>
                <a:satMod val="200000"/>
              </a:srgbClr>
            </a:gs>
            <a:gs pos="73000">
              <a:srgbClr val="9FB8CD">
                <a:shade val="50000"/>
                <a:hueOff val="0"/>
                <a:satOff val="0"/>
                <a:lumOff val="0"/>
                <a:alphaOff val="0"/>
                <a:tint val="61000"/>
                <a:satMod val="200000"/>
              </a:srgbClr>
            </a:gs>
            <a:gs pos="100000">
              <a:srgbClr val="9FB8CD">
                <a:shade val="50000"/>
                <a:hueOff val="0"/>
                <a:satOff val="0"/>
                <a:lumOff val="0"/>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gm:spPr>
      <dgm:t>
        <a:bodyPr/>
        <a:lstStyle/>
        <a:p>
          <a:pPr algn="just"/>
          <a:r>
            <a:rPr lang="ro-RO" sz="1400" noProof="1" smtClean="0">
              <a:solidFill>
                <a:schemeClr val="tx1"/>
              </a:solidFill>
              <a:latin typeface="Gill Sans MT"/>
              <a:ea typeface="+mn-ea"/>
              <a:cs typeface="+mn-cs"/>
            </a:rPr>
            <a:t>OS1: Constituirea și funcționarea unui sistem de parteneriate sustenabil cu angajatori din sectorul privat și public, reprezentativi de pe piața muncii, în vederea unei mai bune creșteri a nivelului de ocupabilitate și a inserției studenților pe piața muncii;</a:t>
          </a:r>
          <a:endParaRPr lang="ro-RO" sz="1400" noProof="1">
            <a:solidFill>
              <a:schemeClr val="tx1"/>
            </a:solidFill>
            <a:latin typeface="Gill Sans MT"/>
            <a:ea typeface="+mn-ea"/>
            <a:cs typeface="+mn-cs"/>
          </a:endParaRPr>
        </a:p>
      </dgm:t>
    </dgm:pt>
    <dgm:pt modelId="{9B0EEEA3-24B2-4F8B-95C2-E63640C08A4C}" type="sibTrans" cxnId="{EF53CA3E-1139-4FE1-A32C-9C0E9487AC7F}">
      <dgm:prSet/>
      <dgm:spPr/>
      <dgm:t>
        <a:bodyPr/>
        <a:lstStyle/>
        <a:p>
          <a:pPr algn="just"/>
          <a:endParaRPr lang="ro-RO" sz="1400" noProof="1">
            <a:solidFill>
              <a:schemeClr val="tx1"/>
            </a:solidFill>
          </a:endParaRPr>
        </a:p>
      </dgm:t>
    </dgm:pt>
    <dgm:pt modelId="{DBD30174-C551-40CD-932C-E842A43591FB}" type="parTrans" cxnId="{EF53CA3E-1139-4FE1-A32C-9C0E9487AC7F}">
      <dgm:prSet/>
      <dgm:spPr/>
      <dgm:t>
        <a:bodyPr/>
        <a:lstStyle/>
        <a:p>
          <a:pPr algn="just"/>
          <a:endParaRPr lang="ro-RO" sz="1400" noProof="1">
            <a:solidFill>
              <a:schemeClr val="tx1"/>
            </a:solidFill>
          </a:endParaRPr>
        </a:p>
      </dgm:t>
    </dgm:pt>
    <dgm:pt modelId="{BCB7EB43-E422-4CCD-8874-ACE7B138C839}" type="pres">
      <dgm:prSet presAssocID="{47337E08-CA34-4FB8-9E54-6C3A8E48330E}" presName="linear" presStyleCnt="0">
        <dgm:presLayoutVars>
          <dgm:animLvl val="lvl"/>
          <dgm:resizeHandles val="exact"/>
        </dgm:presLayoutVars>
      </dgm:prSet>
      <dgm:spPr/>
      <dgm:t>
        <a:bodyPr/>
        <a:lstStyle/>
        <a:p>
          <a:endParaRPr lang="en-US"/>
        </a:p>
      </dgm:t>
    </dgm:pt>
    <dgm:pt modelId="{BF6FFE41-A563-4693-840E-9B22F321FCB6}" type="pres">
      <dgm:prSet presAssocID="{3A6527AF-7C24-499B-9E1F-36010369756D}" presName="parentText" presStyleLbl="node1" presStyleIdx="0" presStyleCnt="3">
        <dgm:presLayoutVars>
          <dgm:chMax val="0"/>
          <dgm:bulletEnabled val="1"/>
        </dgm:presLayoutVars>
      </dgm:prSet>
      <dgm:spPr/>
      <dgm:t>
        <a:bodyPr/>
        <a:lstStyle/>
        <a:p>
          <a:endParaRPr lang="en-US"/>
        </a:p>
      </dgm:t>
    </dgm:pt>
    <dgm:pt modelId="{CBB02496-F6F4-4F86-82F0-69DEF654A299}" type="pres">
      <dgm:prSet presAssocID="{9B0EEEA3-24B2-4F8B-95C2-E63640C08A4C}" presName="spacer" presStyleCnt="0"/>
      <dgm:spPr/>
    </dgm:pt>
    <dgm:pt modelId="{FCB3A0C0-DD9C-4DE6-BB3C-B56343BF4CF1}" type="pres">
      <dgm:prSet presAssocID="{C04EFC8F-8827-43F0-A9D9-73CF9061ABDC}" presName="parentText" presStyleLbl="node1" presStyleIdx="1" presStyleCnt="3" custLinFactNeighborX="4511" custLinFactNeighborY="-14529">
        <dgm:presLayoutVars>
          <dgm:chMax val="0"/>
          <dgm:bulletEnabled val="1"/>
        </dgm:presLayoutVars>
      </dgm:prSet>
      <dgm:spPr/>
      <dgm:t>
        <a:bodyPr/>
        <a:lstStyle/>
        <a:p>
          <a:endParaRPr lang="en-US"/>
        </a:p>
      </dgm:t>
    </dgm:pt>
    <dgm:pt modelId="{92B29148-1380-4F18-AF84-73226BF5260A}" type="pres">
      <dgm:prSet presAssocID="{D164FC3E-6A47-41FB-B12B-8157758D23DE}" presName="spacer" presStyleCnt="0"/>
      <dgm:spPr/>
    </dgm:pt>
    <dgm:pt modelId="{4B87C088-6656-45EC-93AA-825E3D540263}" type="pres">
      <dgm:prSet presAssocID="{0C52C6AB-34FC-4206-B3D7-02AE7E9AB803}" presName="parentText" presStyleLbl="node1" presStyleIdx="2" presStyleCnt="3">
        <dgm:presLayoutVars>
          <dgm:chMax val="0"/>
          <dgm:bulletEnabled val="1"/>
        </dgm:presLayoutVars>
      </dgm:prSet>
      <dgm:spPr/>
      <dgm:t>
        <a:bodyPr/>
        <a:lstStyle/>
        <a:p>
          <a:endParaRPr lang="en-US"/>
        </a:p>
      </dgm:t>
    </dgm:pt>
  </dgm:ptLst>
  <dgm:cxnLst>
    <dgm:cxn modelId="{39970325-9449-4487-96BB-73BA02D3EC81}" type="presOf" srcId="{0C52C6AB-34FC-4206-B3D7-02AE7E9AB803}" destId="{4B87C088-6656-45EC-93AA-825E3D540263}" srcOrd="0" destOrd="0" presId="urn:microsoft.com/office/officeart/2005/8/layout/vList2"/>
    <dgm:cxn modelId="{EF53CA3E-1139-4FE1-A32C-9C0E9487AC7F}" srcId="{47337E08-CA34-4FB8-9E54-6C3A8E48330E}" destId="{3A6527AF-7C24-499B-9E1F-36010369756D}" srcOrd="0" destOrd="0" parTransId="{DBD30174-C551-40CD-932C-E842A43591FB}" sibTransId="{9B0EEEA3-24B2-4F8B-95C2-E63640C08A4C}"/>
    <dgm:cxn modelId="{05E09F2C-C0EB-45A5-BFB1-4619DB49815B}" type="presOf" srcId="{3A6527AF-7C24-499B-9E1F-36010369756D}" destId="{BF6FFE41-A563-4693-840E-9B22F321FCB6}" srcOrd="0" destOrd="0" presId="urn:microsoft.com/office/officeart/2005/8/layout/vList2"/>
    <dgm:cxn modelId="{E4A03266-25EB-4B09-8665-D0E1FFF203DA}" type="presOf" srcId="{47337E08-CA34-4FB8-9E54-6C3A8E48330E}" destId="{BCB7EB43-E422-4CCD-8874-ACE7B138C839}" srcOrd="0" destOrd="0" presId="urn:microsoft.com/office/officeart/2005/8/layout/vList2"/>
    <dgm:cxn modelId="{A6882B26-6674-481B-BFE9-5D6276C5A5BF}" srcId="{47337E08-CA34-4FB8-9E54-6C3A8E48330E}" destId="{C04EFC8F-8827-43F0-A9D9-73CF9061ABDC}" srcOrd="1" destOrd="0" parTransId="{00FA122B-F784-4332-AE27-3AD67FED23E5}" sibTransId="{D164FC3E-6A47-41FB-B12B-8157758D23DE}"/>
    <dgm:cxn modelId="{DF15D9FF-C6E0-4971-AD35-385AE3C1C8D2}" type="presOf" srcId="{C04EFC8F-8827-43F0-A9D9-73CF9061ABDC}" destId="{FCB3A0C0-DD9C-4DE6-BB3C-B56343BF4CF1}" srcOrd="0" destOrd="0" presId="urn:microsoft.com/office/officeart/2005/8/layout/vList2"/>
    <dgm:cxn modelId="{EF7F7C92-D4CC-4EBD-A3B1-24831BB1AB4F}" srcId="{47337E08-CA34-4FB8-9E54-6C3A8E48330E}" destId="{0C52C6AB-34FC-4206-B3D7-02AE7E9AB803}" srcOrd="2" destOrd="0" parTransId="{82EE6CE0-4AE1-4546-B582-C45770B995E8}" sibTransId="{C1216CED-4536-4FD6-9872-348FB549FFE7}"/>
    <dgm:cxn modelId="{8675D8CD-64B5-451F-9DAE-FECAA9B2DF87}" type="presParOf" srcId="{BCB7EB43-E422-4CCD-8874-ACE7B138C839}" destId="{BF6FFE41-A563-4693-840E-9B22F321FCB6}" srcOrd="0" destOrd="0" presId="urn:microsoft.com/office/officeart/2005/8/layout/vList2"/>
    <dgm:cxn modelId="{A558612C-2633-49C1-8DEE-29DD2E8DEF96}" type="presParOf" srcId="{BCB7EB43-E422-4CCD-8874-ACE7B138C839}" destId="{CBB02496-F6F4-4F86-82F0-69DEF654A299}" srcOrd="1" destOrd="0" presId="urn:microsoft.com/office/officeart/2005/8/layout/vList2"/>
    <dgm:cxn modelId="{AFFCAA55-87A2-451E-BD49-E3AE2C8423F7}" type="presParOf" srcId="{BCB7EB43-E422-4CCD-8874-ACE7B138C839}" destId="{FCB3A0C0-DD9C-4DE6-BB3C-B56343BF4CF1}" srcOrd="2" destOrd="0" presId="urn:microsoft.com/office/officeart/2005/8/layout/vList2"/>
    <dgm:cxn modelId="{59215C75-7CF0-4027-A302-30FA301BAB11}" type="presParOf" srcId="{BCB7EB43-E422-4CCD-8874-ACE7B138C839}" destId="{92B29148-1380-4F18-AF84-73226BF5260A}" srcOrd="3" destOrd="0" presId="urn:microsoft.com/office/officeart/2005/8/layout/vList2"/>
    <dgm:cxn modelId="{BB227279-4E75-4518-9D0E-0BD44C6BA597}" type="presParOf" srcId="{BCB7EB43-E422-4CCD-8874-ACE7B138C839}" destId="{4B87C088-6656-45EC-93AA-825E3D5402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FFE41-A563-4693-840E-9B22F321FCB6}">
      <dsp:nvSpPr>
        <dsp:cNvPr id="0" name=""/>
        <dsp:cNvSpPr/>
      </dsp:nvSpPr>
      <dsp:spPr>
        <a:xfrm>
          <a:off x="0" y="10260"/>
          <a:ext cx="10134600" cy="973440"/>
        </a:xfrm>
        <a:prstGeom prst="roundRect">
          <a:avLst/>
        </a:prstGeom>
        <a:gradFill rotWithShape="0">
          <a:gsLst>
            <a:gs pos="0">
              <a:srgbClr val="9FB8CD">
                <a:shade val="50000"/>
                <a:hueOff val="0"/>
                <a:satOff val="0"/>
                <a:lumOff val="0"/>
                <a:alphaOff val="0"/>
                <a:tint val="45000"/>
                <a:satMod val="200000"/>
              </a:srgbClr>
            </a:gs>
            <a:gs pos="30000">
              <a:srgbClr val="9FB8CD">
                <a:shade val="50000"/>
                <a:hueOff val="0"/>
                <a:satOff val="0"/>
                <a:lumOff val="0"/>
                <a:alphaOff val="0"/>
                <a:tint val="61000"/>
                <a:satMod val="200000"/>
              </a:srgbClr>
            </a:gs>
            <a:gs pos="45000">
              <a:srgbClr val="9FB8CD">
                <a:shade val="50000"/>
                <a:hueOff val="0"/>
                <a:satOff val="0"/>
                <a:lumOff val="0"/>
                <a:alphaOff val="0"/>
                <a:tint val="66000"/>
                <a:satMod val="200000"/>
              </a:srgbClr>
            </a:gs>
            <a:gs pos="55000">
              <a:srgbClr val="9FB8CD">
                <a:shade val="50000"/>
                <a:hueOff val="0"/>
                <a:satOff val="0"/>
                <a:lumOff val="0"/>
                <a:alphaOff val="0"/>
                <a:tint val="66000"/>
                <a:satMod val="200000"/>
              </a:srgbClr>
            </a:gs>
            <a:gs pos="73000">
              <a:srgbClr val="9FB8CD">
                <a:shade val="50000"/>
                <a:hueOff val="0"/>
                <a:satOff val="0"/>
                <a:lumOff val="0"/>
                <a:alphaOff val="0"/>
                <a:tint val="61000"/>
                <a:satMod val="200000"/>
              </a:srgbClr>
            </a:gs>
            <a:gs pos="100000">
              <a:srgbClr val="9FB8CD">
                <a:shade val="50000"/>
                <a:hueOff val="0"/>
                <a:satOff val="0"/>
                <a:lumOff val="0"/>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o-RO" sz="1400" kern="1200" noProof="1" smtClean="0">
              <a:solidFill>
                <a:schemeClr val="tx1"/>
              </a:solidFill>
              <a:latin typeface="Gill Sans MT"/>
              <a:ea typeface="+mn-ea"/>
              <a:cs typeface="+mn-cs"/>
            </a:rPr>
            <a:t>OS1: Constituirea și funcționarea unui sistem de parteneriate sustenabil cu angajatori din sectorul privat și public, reprezentativi de pe piața muncii, în vederea unei mai bune creșteri a nivelului de ocupabilitate și a inserției studenților pe piața muncii;</a:t>
          </a:r>
          <a:endParaRPr lang="ro-RO" sz="1400" kern="1200" noProof="1">
            <a:solidFill>
              <a:schemeClr val="tx1"/>
            </a:solidFill>
            <a:latin typeface="Gill Sans MT"/>
            <a:ea typeface="+mn-ea"/>
            <a:cs typeface="+mn-cs"/>
          </a:endParaRPr>
        </a:p>
      </dsp:txBody>
      <dsp:txXfrm>
        <a:off x="47519" y="57779"/>
        <a:ext cx="10039562" cy="878402"/>
      </dsp:txXfrm>
    </dsp:sp>
    <dsp:sp modelId="{FCB3A0C0-DD9C-4DE6-BB3C-B56343BF4CF1}">
      <dsp:nvSpPr>
        <dsp:cNvPr id="0" name=""/>
        <dsp:cNvSpPr/>
      </dsp:nvSpPr>
      <dsp:spPr>
        <a:xfrm>
          <a:off x="0" y="1111701"/>
          <a:ext cx="10134600" cy="973440"/>
        </a:xfrm>
        <a:prstGeom prst="roundRect">
          <a:avLst/>
        </a:prstGeom>
        <a:gradFill rotWithShape="0">
          <a:gsLst>
            <a:gs pos="0">
              <a:srgbClr val="9FB8CD">
                <a:shade val="50000"/>
                <a:hueOff val="53034"/>
                <a:satOff val="6585"/>
                <a:lumOff val="18360"/>
                <a:alphaOff val="0"/>
                <a:tint val="45000"/>
                <a:satMod val="200000"/>
              </a:srgbClr>
            </a:gs>
            <a:gs pos="30000">
              <a:srgbClr val="9FB8CD">
                <a:shade val="50000"/>
                <a:hueOff val="53034"/>
                <a:satOff val="6585"/>
                <a:lumOff val="18360"/>
                <a:alphaOff val="0"/>
                <a:tint val="61000"/>
                <a:satMod val="200000"/>
              </a:srgbClr>
            </a:gs>
            <a:gs pos="45000">
              <a:srgbClr val="9FB8CD">
                <a:shade val="50000"/>
                <a:hueOff val="53034"/>
                <a:satOff val="6585"/>
                <a:lumOff val="18360"/>
                <a:alphaOff val="0"/>
                <a:tint val="66000"/>
                <a:satMod val="200000"/>
              </a:srgbClr>
            </a:gs>
            <a:gs pos="55000">
              <a:srgbClr val="9FB8CD">
                <a:shade val="50000"/>
                <a:hueOff val="53034"/>
                <a:satOff val="6585"/>
                <a:lumOff val="18360"/>
                <a:alphaOff val="0"/>
                <a:tint val="66000"/>
                <a:satMod val="200000"/>
              </a:srgbClr>
            </a:gs>
            <a:gs pos="73000">
              <a:srgbClr val="9FB8CD">
                <a:shade val="50000"/>
                <a:hueOff val="53034"/>
                <a:satOff val="6585"/>
                <a:lumOff val="18360"/>
                <a:alphaOff val="0"/>
                <a:tint val="61000"/>
                <a:satMod val="200000"/>
              </a:srgbClr>
            </a:gs>
            <a:gs pos="100000">
              <a:srgbClr val="9FB8CD">
                <a:shade val="50000"/>
                <a:hueOff val="53034"/>
                <a:satOff val="6585"/>
                <a:lumOff val="18360"/>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o-RO" sz="1400" kern="1200" noProof="1" smtClean="0">
              <a:solidFill>
                <a:schemeClr val="tx1"/>
              </a:solidFill>
              <a:latin typeface="Gill Sans MT"/>
              <a:ea typeface="+mn-ea"/>
              <a:cs typeface="+mn-cs"/>
            </a:rPr>
            <a:t>OS2: </a:t>
          </a:r>
          <a:r>
            <a:rPr lang="it-IT" sz="1400" kern="1200" noProof="1" smtClean="0">
              <a:solidFill>
                <a:schemeClr val="tx1"/>
              </a:solidFill>
              <a:latin typeface="Gill Sans MT"/>
              <a:ea typeface="+mn-ea"/>
              <a:cs typeface="+mn-cs"/>
            </a:rPr>
            <a:t>Promovarea dezvol</a:t>
          </a:r>
          <a:r>
            <a:rPr lang="ro-RO" sz="1400" kern="1200" noProof="1" smtClean="0">
              <a:solidFill>
                <a:schemeClr val="tx1"/>
              </a:solidFill>
              <a:latin typeface="Gill Sans MT"/>
              <a:ea typeface="+mn-ea"/>
              <a:cs typeface="+mn-cs"/>
            </a:rPr>
            <a:t>tă</a:t>
          </a:r>
          <a:r>
            <a:rPr lang="it-IT" sz="1400" kern="1200" noProof="1" smtClean="0">
              <a:solidFill>
                <a:schemeClr val="tx1"/>
              </a:solidFill>
              <a:latin typeface="Gill Sans MT"/>
              <a:ea typeface="+mn-ea"/>
              <a:cs typeface="+mn-cs"/>
            </a:rPr>
            <a:t>rii profesionale prin efectuarea stagiilor de practi</a:t>
          </a:r>
          <a:r>
            <a:rPr lang="ro-RO" sz="1400" kern="1200" noProof="1" smtClean="0">
              <a:solidFill>
                <a:schemeClr val="tx1"/>
              </a:solidFill>
              <a:latin typeface="Gill Sans MT"/>
              <a:ea typeface="+mn-ea"/>
              <a:cs typeface="+mn-cs"/>
            </a:rPr>
            <a:t>că</a:t>
          </a:r>
          <a:r>
            <a:rPr lang="it-IT" sz="1400" kern="1200" noProof="1" smtClean="0">
              <a:solidFill>
                <a:schemeClr val="tx1"/>
              </a:solidFill>
              <a:latin typeface="Gill Sans MT"/>
              <a:ea typeface="+mn-ea"/>
              <a:cs typeface="+mn-cs"/>
            </a:rPr>
            <a:t> </a:t>
          </a:r>
          <a:r>
            <a:rPr lang="ro-RO" sz="1400" kern="1200" noProof="1" smtClean="0">
              <a:solidFill>
                <a:schemeClr val="tx1"/>
              </a:solidFill>
              <a:latin typeface="Gill Sans MT"/>
              <a:ea typeface="+mn-ea"/>
              <a:cs typeface="+mn-cs"/>
            </a:rPr>
            <a:t>ș</a:t>
          </a:r>
          <a:r>
            <a:rPr lang="it-IT" sz="1400" kern="1200" noProof="1" smtClean="0">
              <a:solidFill>
                <a:schemeClr val="tx1"/>
              </a:solidFill>
              <a:latin typeface="Gill Sans MT"/>
              <a:ea typeface="+mn-ea"/>
              <a:cs typeface="+mn-cs"/>
            </a:rPr>
            <a:t>i internship </a:t>
          </a:r>
          <a:r>
            <a:rPr lang="ro-RO" sz="1400" kern="1200" noProof="1" smtClean="0">
              <a:solidFill>
                <a:schemeClr val="tx1"/>
              </a:solidFill>
              <a:latin typeface="Gill Sans MT"/>
              <a:ea typeface="+mn-ea"/>
              <a:cs typeface="+mn-cs"/>
            </a:rPr>
            <a:t>î</a:t>
          </a:r>
          <a:r>
            <a:rPr lang="it-IT" sz="1400" kern="1200" noProof="1" smtClean="0">
              <a:solidFill>
                <a:schemeClr val="tx1"/>
              </a:solidFill>
              <a:latin typeface="Gill Sans MT"/>
              <a:ea typeface="+mn-ea"/>
              <a:cs typeface="+mn-cs"/>
            </a:rPr>
            <a:t>n cadrul sistemului de parteneriate</a:t>
          </a:r>
          <a:r>
            <a:rPr lang="ro-RO" sz="1400" kern="1200" noProof="1" smtClean="0">
              <a:solidFill>
                <a:schemeClr val="tx1"/>
              </a:solidFill>
              <a:latin typeface="Gill Sans MT"/>
              <a:ea typeface="+mn-ea"/>
              <a:cs typeface="+mn-cs"/>
            </a:rPr>
            <a:t> </a:t>
          </a:r>
          <a:r>
            <a:rPr lang="it-IT" sz="1400" kern="1200" noProof="1" smtClean="0">
              <a:solidFill>
                <a:schemeClr val="tx1"/>
              </a:solidFill>
              <a:latin typeface="Gill Sans MT"/>
              <a:ea typeface="+mn-ea"/>
              <a:cs typeface="+mn-cs"/>
            </a:rPr>
            <a:t>sustenabil, </a:t>
          </a:r>
          <a:r>
            <a:rPr lang="ro-RO" sz="1400" kern="1200" noProof="1" smtClean="0">
              <a:solidFill>
                <a:schemeClr val="tx1"/>
              </a:solidFill>
              <a:latin typeface="Gill Sans MT"/>
              <a:ea typeface="+mn-ea"/>
              <a:cs typeface="+mn-cs"/>
            </a:rPr>
            <a:t>î</a:t>
          </a:r>
          <a:r>
            <a:rPr lang="it-IT" sz="1400" kern="1200" noProof="1" smtClean="0">
              <a:solidFill>
                <a:schemeClr val="tx1"/>
              </a:solidFill>
              <a:latin typeface="Gill Sans MT"/>
              <a:ea typeface="+mn-ea"/>
              <a:cs typeface="+mn-cs"/>
            </a:rPr>
            <a:t>n vederea </a:t>
          </a:r>
          <a:r>
            <a:rPr lang="ro-RO" sz="1400" kern="1200" noProof="1" smtClean="0">
              <a:solidFill>
                <a:schemeClr val="tx1"/>
              </a:solidFill>
              <a:latin typeface="Gill Sans MT"/>
              <a:ea typeface="+mn-ea"/>
              <a:cs typeface="+mn-cs"/>
            </a:rPr>
            <a:t>î</a:t>
          </a:r>
          <a:r>
            <a:rPr lang="it-IT" sz="1400" kern="1200" noProof="1" smtClean="0">
              <a:solidFill>
                <a:schemeClr val="tx1"/>
              </a:solidFill>
              <a:latin typeface="Gill Sans MT"/>
              <a:ea typeface="+mn-ea"/>
              <a:cs typeface="+mn-cs"/>
            </a:rPr>
            <a:t>mbun</a:t>
          </a:r>
          <a:r>
            <a:rPr lang="ro-RO" sz="1400" kern="1200" noProof="1" smtClean="0">
              <a:solidFill>
                <a:schemeClr val="tx1"/>
              </a:solidFill>
              <a:latin typeface="Gill Sans MT"/>
              <a:ea typeface="+mn-ea"/>
              <a:cs typeface="+mn-cs"/>
            </a:rPr>
            <a:t>ă</a:t>
          </a:r>
          <a:r>
            <a:rPr lang="it-IT" sz="1400" kern="1200" noProof="1" smtClean="0">
              <a:solidFill>
                <a:schemeClr val="tx1"/>
              </a:solidFill>
              <a:latin typeface="Gill Sans MT"/>
              <a:ea typeface="+mn-ea"/>
              <a:cs typeface="+mn-cs"/>
            </a:rPr>
            <a:t>t</a:t>
          </a:r>
          <a:r>
            <a:rPr lang="ro-RO" sz="1400" kern="1200" noProof="1" smtClean="0">
              <a:solidFill>
                <a:schemeClr val="tx1"/>
              </a:solidFill>
              <a:latin typeface="Gill Sans MT"/>
              <a:ea typeface="+mn-ea"/>
              <a:cs typeface="+mn-cs"/>
            </a:rPr>
            <a:t>ăț</a:t>
          </a:r>
          <a:r>
            <a:rPr lang="it-IT" sz="1400" kern="1200" noProof="1" smtClean="0">
              <a:solidFill>
                <a:schemeClr val="tx1"/>
              </a:solidFill>
              <a:latin typeface="Gill Sans MT"/>
              <a:ea typeface="+mn-ea"/>
              <a:cs typeface="+mn-cs"/>
            </a:rPr>
            <a:t>irii procesului de inser</a:t>
          </a:r>
          <a:r>
            <a:rPr lang="ro-RO" sz="1400" kern="1200" noProof="1" smtClean="0">
              <a:solidFill>
                <a:schemeClr val="tx1"/>
              </a:solidFill>
              <a:latin typeface="Gill Sans MT"/>
              <a:ea typeface="+mn-ea"/>
              <a:cs typeface="+mn-cs"/>
            </a:rPr>
            <a:t>ț</a:t>
          </a:r>
          <a:r>
            <a:rPr lang="it-IT" sz="1400" kern="1200" noProof="1" smtClean="0">
              <a:solidFill>
                <a:schemeClr val="tx1"/>
              </a:solidFill>
              <a:latin typeface="Gill Sans MT"/>
              <a:ea typeface="+mn-ea"/>
              <a:cs typeface="+mn-cs"/>
            </a:rPr>
            <a:t>ie pe pia</a:t>
          </a:r>
          <a:r>
            <a:rPr lang="ro-RO" sz="1400" kern="1200" noProof="1" smtClean="0">
              <a:solidFill>
                <a:schemeClr val="tx1"/>
              </a:solidFill>
              <a:latin typeface="Gill Sans MT"/>
              <a:ea typeface="+mn-ea"/>
              <a:cs typeface="+mn-cs"/>
            </a:rPr>
            <a:t>ț</a:t>
          </a:r>
          <a:r>
            <a:rPr lang="it-IT" sz="1400" kern="1200" noProof="1" smtClean="0">
              <a:solidFill>
                <a:schemeClr val="tx1"/>
              </a:solidFill>
              <a:latin typeface="Gill Sans MT"/>
              <a:ea typeface="+mn-ea"/>
              <a:cs typeface="+mn-cs"/>
            </a:rPr>
            <a:t>a muncii</a:t>
          </a:r>
          <a:r>
            <a:rPr lang="ro-RO" sz="1400" kern="1200" noProof="1" smtClean="0">
              <a:solidFill>
                <a:schemeClr val="tx1"/>
              </a:solidFill>
              <a:latin typeface="Gill Sans MT"/>
              <a:ea typeface="+mn-ea"/>
              <a:cs typeface="+mn-cs"/>
            </a:rPr>
            <a:t>;   </a:t>
          </a:r>
          <a:endParaRPr lang="ro-RO" sz="1400" kern="1200" noProof="1">
            <a:solidFill>
              <a:schemeClr val="tx1"/>
            </a:solidFill>
            <a:latin typeface="Gill Sans MT"/>
            <a:ea typeface="+mn-ea"/>
            <a:cs typeface="+mn-cs"/>
          </a:endParaRPr>
        </a:p>
      </dsp:txBody>
      <dsp:txXfrm>
        <a:off x="47519" y="1159220"/>
        <a:ext cx="10039562" cy="878402"/>
      </dsp:txXfrm>
    </dsp:sp>
    <dsp:sp modelId="{4B87C088-6656-45EC-93AA-825E3D540263}">
      <dsp:nvSpPr>
        <dsp:cNvPr id="0" name=""/>
        <dsp:cNvSpPr/>
      </dsp:nvSpPr>
      <dsp:spPr>
        <a:xfrm>
          <a:off x="0" y="2256660"/>
          <a:ext cx="10134600" cy="973440"/>
        </a:xfrm>
        <a:prstGeom prst="roundRect">
          <a:avLst/>
        </a:prstGeom>
        <a:gradFill rotWithShape="0">
          <a:gsLst>
            <a:gs pos="0">
              <a:srgbClr val="9FB8CD">
                <a:shade val="50000"/>
                <a:hueOff val="106068"/>
                <a:satOff val="13171"/>
                <a:lumOff val="36719"/>
                <a:alphaOff val="0"/>
                <a:tint val="45000"/>
                <a:satMod val="200000"/>
              </a:srgbClr>
            </a:gs>
            <a:gs pos="30000">
              <a:srgbClr val="9FB8CD">
                <a:shade val="50000"/>
                <a:hueOff val="106068"/>
                <a:satOff val="13171"/>
                <a:lumOff val="36719"/>
                <a:alphaOff val="0"/>
                <a:tint val="61000"/>
                <a:satMod val="200000"/>
              </a:srgbClr>
            </a:gs>
            <a:gs pos="45000">
              <a:srgbClr val="9FB8CD">
                <a:shade val="50000"/>
                <a:hueOff val="106068"/>
                <a:satOff val="13171"/>
                <a:lumOff val="36719"/>
                <a:alphaOff val="0"/>
                <a:tint val="66000"/>
                <a:satMod val="200000"/>
              </a:srgbClr>
            </a:gs>
            <a:gs pos="55000">
              <a:srgbClr val="9FB8CD">
                <a:shade val="50000"/>
                <a:hueOff val="106068"/>
                <a:satOff val="13171"/>
                <a:lumOff val="36719"/>
                <a:alphaOff val="0"/>
                <a:tint val="66000"/>
                <a:satMod val="200000"/>
              </a:srgbClr>
            </a:gs>
            <a:gs pos="73000">
              <a:srgbClr val="9FB8CD">
                <a:shade val="50000"/>
                <a:hueOff val="106068"/>
                <a:satOff val="13171"/>
                <a:lumOff val="36719"/>
                <a:alphaOff val="0"/>
                <a:tint val="61000"/>
                <a:satMod val="200000"/>
              </a:srgbClr>
            </a:gs>
            <a:gs pos="100000">
              <a:srgbClr val="9FB8CD">
                <a:shade val="50000"/>
                <a:hueOff val="106068"/>
                <a:satOff val="13171"/>
                <a:lumOff val="36719"/>
                <a:alphaOff val="0"/>
                <a:tint val="45000"/>
                <a:satMod val="200000"/>
              </a:srgb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o-RO" sz="1400" kern="1200" noProof="1" smtClean="0">
              <a:solidFill>
                <a:schemeClr val="tx1"/>
              </a:solidFill>
              <a:latin typeface="Gill Sans MT"/>
              <a:ea typeface="+mn-ea"/>
              <a:cs typeface="+mn-cs"/>
            </a:rPr>
            <a:t>OS3: </a:t>
          </a:r>
          <a:r>
            <a:rPr lang="it-IT" sz="1400" kern="1200" noProof="1" smtClean="0">
              <a:solidFill>
                <a:schemeClr val="tx1"/>
              </a:solidFill>
              <a:latin typeface="Gill Sans MT"/>
              <a:ea typeface="+mn-ea"/>
              <a:cs typeface="+mn-cs"/>
            </a:rPr>
            <a:t>Cre</a:t>
          </a:r>
          <a:r>
            <a:rPr lang="ro-RO" sz="1400" kern="1200" noProof="1" smtClean="0">
              <a:solidFill>
                <a:schemeClr val="tx1"/>
              </a:solidFill>
              <a:latin typeface="Gill Sans MT"/>
              <a:ea typeface="+mn-ea"/>
              <a:cs typeface="+mn-cs"/>
            </a:rPr>
            <a:t>ș</a:t>
          </a:r>
          <a:r>
            <a:rPr lang="it-IT" sz="1400" kern="1200" noProof="1" smtClean="0">
              <a:solidFill>
                <a:schemeClr val="tx1"/>
              </a:solidFill>
              <a:latin typeface="Gill Sans MT"/>
              <a:ea typeface="+mn-ea"/>
              <a:cs typeface="+mn-cs"/>
            </a:rPr>
            <a:t>terea gradului de con</a:t>
          </a:r>
          <a:r>
            <a:rPr lang="ro-RO" sz="1400" kern="1200" noProof="1" smtClean="0">
              <a:solidFill>
                <a:schemeClr val="tx1"/>
              </a:solidFill>
              <a:latin typeface="Gill Sans MT"/>
              <a:ea typeface="+mn-ea"/>
              <a:cs typeface="+mn-cs"/>
            </a:rPr>
            <a:t>ș</a:t>
          </a:r>
          <a:r>
            <a:rPr lang="it-IT" sz="1400" kern="1200" noProof="1" smtClean="0">
              <a:solidFill>
                <a:schemeClr val="tx1"/>
              </a:solidFill>
              <a:latin typeface="Gill Sans MT"/>
              <a:ea typeface="+mn-ea"/>
              <a:cs typeface="+mn-cs"/>
            </a:rPr>
            <a:t>tientizare-educare </a:t>
          </a:r>
          <a:r>
            <a:rPr lang="ro-RO" sz="1400" kern="1200" noProof="1" smtClean="0">
              <a:solidFill>
                <a:schemeClr val="tx1"/>
              </a:solidFill>
              <a:latin typeface="Gill Sans MT"/>
              <a:ea typeface="+mn-ea"/>
              <a:cs typeface="+mn-cs"/>
            </a:rPr>
            <a:t>î</a:t>
          </a:r>
          <a:r>
            <a:rPr lang="it-IT" sz="1400" kern="1200" noProof="1" smtClean="0">
              <a:solidFill>
                <a:schemeClr val="tx1"/>
              </a:solidFill>
              <a:latin typeface="Gill Sans MT"/>
              <a:ea typeface="+mn-ea"/>
              <a:cs typeface="+mn-cs"/>
            </a:rPr>
            <a:t>n r</a:t>
          </a:r>
          <a:r>
            <a:rPr lang="ro-RO" sz="1400" kern="1200" noProof="1" smtClean="0">
              <a:solidFill>
                <a:schemeClr val="tx1"/>
              </a:solidFill>
              <a:latin typeface="Gill Sans MT"/>
              <a:ea typeface="+mn-ea"/>
              <a:cs typeface="+mn-cs"/>
            </a:rPr>
            <a:t>â</a:t>
          </a:r>
          <a:r>
            <a:rPr lang="it-IT" sz="1400" kern="1200" noProof="1" smtClean="0">
              <a:solidFill>
                <a:schemeClr val="tx1"/>
              </a:solidFill>
              <a:latin typeface="Gill Sans MT"/>
              <a:ea typeface="+mn-ea"/>
              <a:cs typeface="+mn-cs"/>
            </a:rPr>
            <a:t>ndul studen</a:t>
          </a:r>
          <a:r>
            <a:rPr lang="ro-RO" sz="1400" kern="1200" noProof="1" smtClean="0">
              <a:solidFill>
                <a:schemeClr val="tx1"/>
              </a:solidFill>
              <a:latin typeface="Gill Sans MT"/>
              <a:ea typeface="+mn-ea"/>
              <a:cs typeface="+mn-cs"/>
            </a:rPr>
            <a:t>ț</a:t>
          </a:r>
          <a:r>
            <a:rPr lang="it-IT" sz="1400" kern="1200" noProof="1" smtClean="0">
              <a:solidFill>
                <a:schemeClr val="tx1"/>
              </a:solidFill>
              <a:latin typeface="Gill Sans MT"/>
              <a:ea typeface="+mn-ea"/>
              <a:cs typeface="+mn-cs"/>
            </a:rPr>
            <a:t>ilor cu privire la necesitatea </a:t>
          </a:r>
          <a:r>
            <a:rPr lang="ro-RO" sz="1400" kern="1200" noProof="1" smtClean="0">
              <a:solidFill>
                <a:schemeClr val="tx1"/>
              </a:solidFill>
              <a:latin typeface="Gill Sans MT"/>
              <a:ea typeface="+mn-ea"/>
              <a:cs typeface="+mn-cs"/>
            </a:rPr>
            <a:t>ș</a:t>
          </a:r>
          <a:r>
            <a:rPr lang="it-IT" sz="1400" kern="1200" noProof="1" smtClean="0">
              <a:solidFill>
                <a:schemeClr val="tx1"/>
              </a:solidFill>
              <a:latin typeface="Gill Sans MT"/>
              <a:ea typeface="+mn-ea"/>
              <a:cs typeface="+mn-cs"/>
            </a:rPr>
            <a:t>i importan</a:t>
          </a:r>
          <a:r>
            <a:rPr lang="ro-RO" sz="1400" kern="1200" noProof="1" smtClean="0">
              <a:solidFill>
                <a:schemeClr val="tx1"/>
              </a:solidFill>
              <a:latin typeface="Gill Sans MT"/>
              <a:ea typeface="+mn-ea"/>
              <a:cs typeface="+mn-cs"/>
            </a:rPr>
            <a:t>ț</a:t>
          </a:r>
          <a:r>
            <a:rPr lang="it-IT" sz="1400" kern="1200" noProof="1" smtClean="0">
              <a:solidFill>
                <a:schemeClr val="tx1"/>
              </a:solidFill>
              <a:latin typeface="Gill Sans MT"/>
              <a:ea typeface="+mn-ea"/>
              <a:cs typeface="+mn-cs"/>
            </a:rPr>
            <a:t>a dezvolt</a:t>
          </a:r>
          <a:r>
            <a:rPr lang="ro-RO" sz="1400" kern="1200" noProof="1" smtClean="0">
              <a:solidFill>
                <a:schemeClr val="tx1"/>
              </a:solidFill>
              <a:latin typeface="Gill Sans MT"/>
              <a:ea typeface="+mn-ea"/>
              <a:cs typeface="+mn-cs"/>
            </a:rPr>
            <a:t>ă</a:t>
          </a:r>
          <a:r>
            <a:rPr lang="it-IT" sz="1400" kern="1200" noProof="1" smtClean="0">
              <a:solidFill>
                <a:schemeClr val="tx1"/>
              </a:solidFill>
              <a:latin typeface="Gill Sans MT"/>
              <a:ea typeface="+mn-ea"/>
              <a:cs typeface="+mn-cs"/>
            </a:rPr>
            <a:t>rii</a:t>
          </a:r>
          <a:r>
            <a:rPr lang="ro-RO" sz="1400" kern="1200" noProof="1" smtClean="0">
              <a:solidFill>
                <a:schemeClr val="tx1"/>
              </a:solidFill>
              <a:latin typeface="Gill Sans MT"/>
              <a:ea typeface="+mn-ea"/>
              <a:cs typeface="+mn-cs"/>
            </a:rPr>
            <a:t> a</a:t>
          </a:r>
          <a:r>
            <a:rPr lang="en-US" sz="1400" kern="1200" noProof="1" smtClean="0">
              <a:solidFill>
                <a:schemeClr val="tx1"/>
              </a:solidFill>
              <a:latin typeface="Gill Sans MT"/>
              <a:ea typeface="+mn-ea"/>
              <a:cs typeface="+mn-cs"/>
            </a:rPr>
            <a:t>bilit</a:t>
          </a:r>
          <a:r>
            <a:rPr lang="ro-RO" sz="1400" kern="1200" noProof="1" smtClean="0">
              <a:solidFill>
                <a:schemeClr val="tx1"/>
              </a:solidFill>
              <a:latin typeface="Gill Sans MT"/>
              <a:ea typeface="+mn-ea"/>
              <a:cs typeface="+mn-cs"/>
            </a:rPr>
            <a:t>ăț</a:t>
          </a:r>
          <a:r>
            <a:rPr lang="en-US" sz="1400" kern="1200" noProof="1" smtClean="0">
              <a:solidFill>
                <a:schemeClr val="tx1"/>
              </a:solidFill>
              <a:latin typeface="Gill Sans MT"/>
              <a:ea typeface="+mn-ea"/>
              <a:cs typeface="+mn-cs"/>
            </a:rPr>
            <a:t>ilor de luare a deciziilor de carier</a:t>
          </a:r>
          <a:r>
            <a:rPr lang="ro-RO" sz="1400" kern="1200" noProof="1" smtClean="0">
              <a:solidFill>
                <a:schemeClr val="tx1"/>
              </a:solidFill>
              <a:latin typeface="Gill Sans MT"/>
              <a:ea typeface="+mn-ea"/>
              <a:cs typeface="+mn-cs"/>
            </a:rPr>
            <a:t>ă</a:t>
          </a:r>
          <a:r>
            <a:rPr lang="en-US" sz="1400" kern="1200" noProof="1" smtClean="0">
              <a:solidFill>
                <a:schemeClr val="tx1"/>
              </a:solidFill>
              <a:latin typeface="Gill Sans MT"/>
              <a:ea typeface="+mn-ea"/>
              <a:cs typeface="+mn-cs"/>
            </a:rPr>
            <a:t> prin servicii de orientare </a:t>
          </a:r>
          <a:r>
            <a:rPr lang="ro-RO" sz="1400" kern="1200" noProof="1" smtClean="0">
              <a:solidFill>
                <a:schemeClr val="tx1"/>
              </a:solidFill>
              <a:latin typeface="Gill Sans MT"/>
              <a:ea typeface="+mn-ea"/>
              <a:cs typeface="+mn-cs"/>
            </a:rPr>
            <a:t>ș</a:t>
          </a:r>
          <a:r>
            <a:rPr lang="en-US" sz="1400" kern="1200" noProof="1" smtClean="0">
              <a:solidFill>
                <a:schemeClr val="tx1"/>
              </a:solidFill>
              <a:latin typeface="Gill Sans MT"/>
              <a:ea typeface="+mn-ea"/>
              <a:cs typeface="+mn-cs"/>
            </a:rPr>
            <a:t>i consiliere profesional</a:t>
          </a:r>
          <a:r>
            <a:rPr lang="ro-RO" sz="1400" kern="1200" noProof="1" smtClean="0">
              <a:solidFill>
                <a:schemeClr val="tx1"/>
              </a:solidFill>
              <a:latin typeface="Gill Sans MT"/>
              <a:ea typeface="+mn-ea"/>
              <a:cs typeface="+mn-cs"/>
            </a:rPr>
            <a:t>ă; </a:t>
          </a:r>
          <a:endParaRPr lang="ro-RO" sz="1400" kern="1200" noProof="1">
            <a:solidFill>
              <a:schemeClr val="tx1"/>
            </a:solidFill>
            <a:latin typeface="Gill Sans MT"/>
            <a:ea typeface="+mn-ea"/>
            <a:cs typeface="+mn-cs"/>
          </a:endParaRPr>
        </a:p>
      </dsp:txBody>
      <dsp:txXfrm>
        <a:off x="47519" y="2304179"/>
        <a:ext cx="10039562"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342" cy="465455"/>
          </a:xfrm>
          <a:prstGeom prst="rect">
            <a:avLst/>
          </a:prstGeom>
        </p:spPr>
        <p:txBody>
          <a:bodyPr vert="horz" lIns="91469" tIns="45734" rIns="91469" bIns="45734" rtlCol="0"/>
          <a:lstStyle>
            <a:lvl1pPr algn="l">
              <a:defRPr sz="1200"/>
            </a:lvl1pPr>
          </a:lstStyle>
          <a:p>
            <a:endParaRPr lang="en-US"/>
          </a:p>
        </p:txBody>
      </p:sp>
      <p:sp>
        <p:nvSpPr>
          <p:cNvPr id="3" name="Date Placeholder 2"/>
          <p:cNvSpPr>
            <a:spLocks noGrp="1"/>
          </p:cNvSpPr>
          <p:nvPr>
            <p:ph type="dt" sz="quarter" idx="1"/>
          </p:nvPr>
        </p:nvSpPr>
        <p:spPr>
          <a:xfrm>
            <a:off x="3978135" y="0"/>
            <a:ext cx="3043342" cy="465455"/>
          </a:xfrm>
          <a:prstGeom prst="rect">
            <a:avLst/>
          </a:prstGeom>
        </p:spPr>
        <p:txBody>
          <a:bodyPr vert="horz" lIns="91469" tIns="45734" rIns="91469" bIns="45734" rtlCol="0"/>
          <a:lstStyle>
            <a:lvl1pPr algn="r">
              <a:defRPr sz="1200"/>
            </a:lvl1pPr>
          </a:lstStyle>
          <a:p>
            <a:fld id="{12CF9A17-2711-4400-84F6-6436014FEEDB}" type="datetimeFigureOut">
              <a:rPr lang="en-US" smtClean="0"/>
              <a:pPr/>
              <a:t>21/10/2020</a:t>
            </a:fld>
            <a:endParaRPr lang="en-US"/>
          </a:p>
        </p:txBody>
      </p:sp>
      <p:sp>
        <p:nvSpPr>
          <p:cNvPr id="4" name="Footer Placeholder 3"/>
          <p:cNvSpPr>
            <a:spLocks noGrp="1"/>
          </p:cNvSpPr>
          <p:nvPr>
            <p:ph type="ftr" sz="quarter" idx="2"/>
          </p:nvPr>
        </p:nvSpPr>
        <p:spPr>
          <a:xfrm>
            <a:off x="4" y="8842030"/>
            <a:ext cx="3043342" cy="465455"/>
          </a:xfrm>
          <a:prstGeom prst="rect">
            <a:avLst/>
          </a:prstGeom>
        </p:spPr>
        <p:txBody>
          <a:bodyPr vert="horz" lIns="91469" tIns="45734" rIns="91469" bIns="45734" rtlCol="0" anchor="b"/>
          <a:lstStyle>
            <a:lvl1pPr algn="l">
              <a:defRPr sz="1200"/>
            </a:lvl1pPr>
          </a:lstStyle>
          <a:p>
            <a:endParaRPr lang="en-US"/>
          </a:p>
        </p:txBody>
      </p:sp>
      <p:sp>
        <p:nvSpPr>
          <p:cNvPr id="5" name="Slide Number Placeholder 4"/>
          <p:cNvSpPr>
            <a:spLocks noGrp="1"/>
          </p:cNvSpPr>
          <p:nvPr>
            <p:ph type="sldNum" sz="quarter" idx="3"/>
          </p:nvPr>
        </p:nvSpPr>
        <p:spPr>
          <a:xfrm>
            <a:off x="3978135" y="8842030"/>
            <a:ext cx="3043342" cy="465455"/>
          </a:xfrm>
          <a:prstGeom prst="rect">
            <a:avLst/>
          </a:prstGeom>
        </p:spPr>
        <p:txBody>
          <a:bodyPr vert="horz" lIns="91469" tIns="45734" rIns="91469" bIns="45734" rtlCol="0" anchor="b"/>
          <a:lstStyle>
            <a:lvl1pPr algn="r">
              <a:defRPr sz="1200"/>
            </a:lvl1pPr>
          </a:lstStyle>
          <a:p>
            <a:fld id="{F81314E1-31BE-4AA1-9AB3-C7D3BFE863F2}" type="slidenum">
              <a:rPr lang="en-US" smtClean="0"/>
              <a:pPr/>
              <a:t>‹#›</a:t>
            </a:fld>
            <a:endParaRPr lang="en-US"/>
          </a:p>
        </p:txBody>
      </p:sp>
    </p:spTree>
    <p:extLst>
      <p:ext uri="{BB962C8B-B14F-4D97-AF65-F5344CB8AC3E}">
        <p14:creationId xmlns:p14="http://schemas.microsoft.com/office/powerpoint/2010/main" val="304614833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342" cy="465455"/>
          </a:xfrm>
          <a:prstGeom prst="rect">
            <a:avLst/>
          </a:prstGeom>
        </p:spPr>
        <p:txBody>
          <a:bodyPr vert="horz" lIns="91469" tIns="45734" rIns="91469" bIns="45734" rtlCol="0"/>
          <a:lstStyle>
            <a:lvl1pPr algn="l">
              <a:defRPr sz="1200"/>
            </a:lvl1pPr>
          </a:lstStyle>
          <a:p>
            <a:endParaRPr lang="en-US"/>
          </a:p>
        </p:txBody>
      </p:sp>
      <p:sp>
        <p:nvSpPr>
          <p:cNvPr id="3" name="Date Placeholder 2"/>
          <p:cNvSpPr>
            <a:spLocks noGrp="1"/>
          </p:cNvSpPr>
          <p:nvPr>
            <p:ph type="dt" idx="1"/>
          </p:nvPr>
        </p:nvSpPr>
        <p:spPr>
          <a:xfrm>
            <a:off x="3978135" y="0"/>
            <a:ext cx="3043342" cy="465455"/>
          </a:xfrm>
          <a:prstGeom prst="rect">
            <a:avLst/>
          </a:prstGeom>
        </p:spPr>
        <p:txBody>
          <a:bodyPr vert="horz" lIns="91469" tIns="45734" rIns="91469" bIns="45734" rtlCol="0"/>
          <a:lstStyle>
            <a:lvl1pPr algn="r">
              <a:defRPr sz="1200"/>
            </a:lvl1pPr>
          </a:lstStyle>
          <a:p>
            <a:fld id="{57FD45AA-67E8-4172-B11F-0AA65EEA8D6D}" type="datetimeFigureOut">
              <a:rPr lang="en-US" smtClean="0"/>
              <a:pPr/>
              <a:t>21/10/2020</a:t>
            </a:fld>
            <a:endParaRPr lang="en-US"/>
          </a:p>
        </p:txBody>
      </p:sp>
      <p:sp>
        <p:nvSpPr>
          <p:cNvPr id="4" name="Slide Image Placeholder 3"/>
          <p:cNvSpPr>
            <a:spLocks noGrp="1" noRot="1" noChangeAspect="1"/>
          </p:cNvSpPr>
          <p:nvPr>
            <p:ph type="sldImg" idx="2"/>
          </p:nvPr>
        </p:nvSpPr>
        <p:spPr>
          <a:xfrm>
            <a:off x="411163" y="700088"/>
            <a:ext cx="6200775" cy="3489325"/>
          </a:xfrm>
          <a:prstGeom prst="rect">
            <a:avLst/>
          </a:prstGeom>
          <a:noFill/>
          <a:ln w="12700">
            <a:solidFill>
              <a:prstClr val="black"/>
            </a:solidFill>
          </a:ln>
        </p:spPr>
        <p:txBody>
          <a:bodyPr vert="horz" lIns="91469" tIns="45734" rIns="91469" bIns="45734"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1469" tIns="45734" rIns="91469"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42030"/>
            <a:ext cx="3043342" cy="465455"/>
          </a:xfrm>
          <a:prstGeom prst="rect">
            <a:avLst/>
          </a:prstGeom>
        </p:spPr>
        <p:txBody>
          <a:bodyPr vert="horz" lIns="91469" tIns="45734" rIns="91469" bIns="45734"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0"/>
            <a:ext cx="3043342" cy="465455"/>
          </a:xfrm>
          <a:prstGeom prst="rect">
            <a:avLst/>
          </a:prstGeom>
        </p:spPr>
        <p:txBody>
          <a:bodyPr vert="horz" lIns="91469" tIns="45734" rIns="91469" bIns="45734" rtlCol="0" anchor="b"/>
          <a:lstStyle>
            <a:lvl1pPr algn="r">
              <a:defRPr sz="1200"/>
            </a:lvl1pPr>
          </a:lstStyle>
          <a:p>
            <a:fld id="{DF27C956-B5DF-45E6-86C8-EDA1DF0809F5}" type="slidenum">
              <a:rPr lang="en-US" smtClean="0"/>
              <a:pPr/>
              <a:t>‹#›</a:t>
            </a:fld>
            <a:endParaRPr lang="en-US"/>
          </a:p>
        </p:txBody>
      </p:sp>
    </p:spTree>
    <p:extLst>
      <p:ext uri="{BB962C8B-B14F-4D97-AF65-F5344CB8AC3E}">
        <p14:creationId xmlns:p14="http://schemas.microsoft.com/office/powerpoint/2010/main" val="418111236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7C956-B5DF-45E6-86C8-EDA1DF0809F5}" type="slidenum">
              <a:rPr lang="en-US" smtClean="0"/>
              <a:pPr/>
              <a:t>1</a:t>
            </a:fld>
            <a:endParaRPr lang="en-US" dirty="0"/>
          </a:p>
        </p:txBody>
      </p:sp>
      <p:sp>
        <p:nvSpPr>
          <p:cNvPr id="5" name="Date Placeholder 4"/>
          <p:cNvSpPr>
            <a:spLocks noGrp="1"/>
          </p:cNvSpPr>
          <p:nvPr>
            <p:ph type="dt" idx="11"/>
          </p:nvPr>
        </p:nvSpPr>
        <p:spPr/>
        <p:txBody>
          <a:bodyPr/>
          <a:lstStyle/>
          <a:p>
            <a:fld id="{9EE76BF7-D2DA-43F1-8136-52F00A12A1CC}" type="datetime1">
              <a:rPr lang="en-US" smtClean="0"/>
              <a:pPr/>
              <a:t>21/10/2020</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20689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2E2E3-E50F-4620-B4BF-C649F077CE3A}" type="datetime1">
              <a:rPr lang="en-US" smtClean="0"/>
              <a:pPr/>
              <a:t>21/10/2020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08465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18344-7DFA-4E77-A141-B7393803530F}" type="datetime1">
              <a:rPr lang="en-US" smtClean="0"/>
              <a:pPr/>
              <a:t>21/10/2020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29309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8C425-4151-49BD-8E85-A089756F88CB}" type="datetime1">
              <a:rPr lang="en-US" smtClean="0"/>
              <a:pPr/>
              <a:t>21/10/2020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405421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3A89B-AC35-4FE7-B6D4-75862FB45901}" type="datetime1">
              <a:rPr lang="en-US" smtClean="0"/>
              <a:pPr/>
              <a:t>21/10/2020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4470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0058D-E1E3-425D-B8AB-A3823BC37AC1}" type="datetime1">
              <a:rPr lang="en-US" smtClean="0"/>
              <a:pPr/>
              <a:t>21/10/2020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D20BC-B8C3-4FFC-8B0C-C7FCD57BA6AB}" type="slidenum">
              <a:rPr lang="en-US" smtClean="0"/>
              <a:pPr/>
              <a:t>‹#›</a:t>
            </a:fld>
            <a:endParaRPr lang="en-US"/>
          </a:p>
        </p:txBody>
      </p:sp>
      <p:pic>
        <p:nvPicPr>
          <p:cNvPr id="7" name="Picture 6">
            <a:extLst>
              <a:ext uri="{FF2B5EF4-FFF2-40B4-BE49-F238E27FC236}">
                <a16:creationId xmlns:a16="http://schemas.microsoft.com/office/drawing/2014/main" id="{B0001F99-4C24-44A5-8FBE-8A89AD78C99D}"/>
              </a:ext>
            </a:extLst>
          </p:cNvPr>
          <p:cNvPicPr/>
          <p:nvPr userDrawn="1"/>
        </p:nvPicPr>
        <p:blipFill>
          <a:blip r:embed="rId2" cstate="print"/>
          <a:stretch>
            <a:fillRect/>
          </a:stretch>
        </p:blipFill>
        <p:spPr>
          <a:xfrm>
            <a:off x="4521805" y="6200003"/>
            <a:ext cx="3259667" cy="635635"/>
          </a:xfrm>
          <a:prstGeom prst="rect">
            <a:avLst/>
          </a:prstGeom>
        </p:spPr>
      </p:pic>
    </p:spTree>
    <p:extLst>
      <p:ext uri="{BB962C8B-B14F-4D97-AF65-F5344CB8AC3E}">
        <p14:creationId xmlns:p14="http://schemas.microsoft.com/office/powerpoint/2010/main" val="121609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0DFC4-3CCC-40F6-AD12-6CC104E47007}" type="datetime1">
              <a:rPr lang="en-US" smtClean="0"/>
              <a:pPr/>
              <a:t>21/10/2020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222248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FCB59-B2AC-4C09-89B9-65EB99714665}" type="datetime1">
              <a:rPr lang="en-US" smtClean="0"/>
              <a:pPr/>
              <a:t>21/10/2020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32487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58DEB-3015-4AE4-B4EE-B7735B6612DE}" type="datetime1">
              <a:rPr lang="en-US" smtClean="0"/>
              <a:pPr/>
              <a:t>21/10/2020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0695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F2504-E8CF-40EA-9637-7BE8A2214A70}" type="datetime1">
              <a:rPr lang="en-US" smtClean="0"/>
              <a:pPr/>
              <a:t>21/10/2020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51242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97B156-2EB2-486F-BAA7-E697632716A9}" type="datetime1">
              <a:rPr lang="en-US" smtClean="0"/>
              <a:pPr/>
              <a:t>21/10/2020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141610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477C2-9B7A-4887-9D87-9C0DBDB86F32}" type="datetime1">
              <a:rPr lang="en-US" smtClean="0"/>
              <a:pPr/>
              <a:t>21/10/2020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D20BC-B8C3-4FFC-8B0C-C7FCD57BA6AB}" type="slidenum">
              <a:rPr lang="en-US" smtClean="0"/>
              <a:pPr/>
              <a:t>‹#›</a:t>
            </a:fld>
            <a:endParaRPr lang="en-US"/>
          </a:p>
        </p:txBody>
      </p:sp>
    </p:spTree>
    <p:extLst>
      <p:ext uri="{BB962C8B-B14F-4D97-AF65-F5344CB8AC3E}">
        <p14:creationId xmlns:p14="http://schemas.microsoft.com/office/powerpoint/2010/main" val="387007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DB6F-52DA-480D-ACDE-DAAC532834B0}" type="datetime1">
              <a:rPr lang="en-US" smtClean="0"/>
              <a:pPr/>
              <a:t>21/10/2020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20BC-B8C3-4FFC-8B0C-C7FCD57BA6AB}" type="slidenum">
              <a:rPr lang="en-US" smtClean="0"/>
              <a:pPr/>
              <a:t>‹#›</a:t>
            </a:fld>
            <a:endParaRPr lang="en-US" dirty="0"/>
          </a:p>
        </p:txBody>
      </p:sp>
      <p:pic>
        <p:nvPicPr>
          <p:cNvPr id="7" name="Picture 5">
            <a:extLst>
              <a:ext uri="{FF2B5EF4-FFF2-40B4-BE49-F238E27FC236}">
                <a16:creationId xmlns:a16="http://schemas.microsoft.com/office/drawing/2014/main" id="{2DDF7C8F-6081-4DE5-AA39-2F710C53D6C4}"/>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83039" y="1"/>
            <a:ext cx="5537200" cy="936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5817E1C3-3F0F-466F-AD45-8D6040961CAA}"/>
              </a:ext>
            </a:extLst>
          </p:cNvPr>
          <p:cNvSpPr>
            <a:spLocks noChangeArrowheads="1"/>
          </p:cNvSpPr>
          <p:nvPr userDrawn="1"/>
        </p:nvSpPr>
        <p:spPr bwMode="auto">
          <a:xfrm>
            <a:off x="4401004" y="952745"/>
            <a:ext cx="35012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en-US" sz="800" b="0" i="1"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Proiect co-finanţat din Programul Operaţional C</a:t>
            </a:r>
            <a:r>
              <a:rPr kumimoji="0" lang="en-US" altLang="en-US" sz="800" b="0" i="1" u="none" strike="noStrike" cap="none" normalizeH="0" baseline="0" dirty="0" err="1">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apital</a:t>
            </a:r>
            <a:r>
              <a:rPr kumimoji="0" lang="en-US" altLang="en-US" sz="800" b="0" i="1"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800" b="0" i="1" u="none" strike="noStrike" cap="none" normalizeH="0" baseline="0" dirty="0" err="1">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Uman</a:t>
            </a:r>
            <a:r>
              <a:rPr kumimoji="0" lang="ro-RO" altLang="en-US" sz="800" b="0" i="1"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2014-2020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o-RO"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1CC4F97F-9D0B-4744-B54D-D63064E27186}"/>
              </a:ext>
            </a:extLst>
          </p:cNvPr>
          <p:cNvPicPr/>
          <p:nvPr userDrawn="1"/>
        </p:nvPicPr>
        <p:blipFill>
          <a:blip r:embed="rId14" cstate="print"/>
          <a:stretch>
            <a:fillRect/>
          </a:stretch>
        </p:blipFill>
        <p:spPr>
          <a:xfrm>
            <a:off x="4521805" y="6221096"/>
            <a:ext cx="3259667" cy="635635"/>
          </a:xfrm>
          <a:prstGeom prst="rect">
            <a:avLst/>
          </a:prstGeom>
        </p:spPr>
      </p:pic>
    </p:spTree>
    <p:extLst>
      <p:ext uri="{BB962C8B-B14F-4D97-AF65-F5344CB8AC3E}">
        <p14:creationId xmlns:p14="http://schemas.microsoft.com/office/powerpoint/2010/main" val="32163229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643" y="2078737"/>
            <a:ext cx="10515600" cy="3026664"/>
          </a:xfrm>
        </p:spPr>
        <p:txBody>
          <a:bodyPr anchor="ctr">
            <a:normAutofit/>
          </a:bodyPr>
          <a:lstStyle/>
          <a:p>
            <a:pPr>
              <a:lnSpc>
                <a:spcPct val="80000"/>
              </a:lnSpc>
            </a:pPr>
            <a:r>
              <a:rPr lang="ro-RO" sz="2400" b="1" dirty="0">
                <a:latin typeface="Calibri"/>
              </a:rPr>
              <a:t/>
            </a:r>
            <a:br>
              <a:rPr lang="ro-RO" sz="2400" b="1" dirty="0">
                <a:latin typeface="Calibri"/>
              </a:rPr>
            </a:br>
            <a:r>
              <a:rPr lang="ro-RO" sz="3200" b="1" dirty="0">
                <a:latin typeface="Gill Sans MT" panose="020B0502020104020203" pitchFamily="34" charset="0"/>
              </a:rPr>
              <a:t>Practica de calitate pentru o </a:t>
            </a:r>
            <a:r>
              <a:rPr lang="ro-RO" sz="3200" b="1" dirty="0" smtClean="0">
                <a:latin typeface="Gill Sans MT" panose="020B0502020104020203" pitchFamily="34" charset="0"/>
              </a:rPr>
              <a:t>carieră </a:t>
            </a:r>
            <a:r>
              <a:rPr lang="ro-RO" sz="3200" b="1" dirty="0">
                <a:latin typeface="Gill Sans MT" panose="020B0502020104020203" pitchFamily="34" charset="0"/>
              </a:rPr>
              <a:t>de succes</a:t>
            </a:r>
            <a:r>
              <a:rPr lang="ro-RO" sz="2400" b="1" dirty="0">
                <a:latin typeface="Gill Sans MT" panose="020B0502020104020203" pitchFamily="34" charset="0"/>
              </a:rPr>
              <a:t/>
            </a:r>
            <a:br>
              <a:rPr lang="ro-RO" sz="2400" b="1" dirty="0">
                <a:latin typeface="Gill Sans MT" panose="020B0502020104020203" pitchFamily="34" charset="0"/>
              </a:rPr>
            </a:br>
            <a:r>
              <a:rPr lang="ro-RO" sz="2400" b="1" dirty="0">
                <a:latin typeface="Gill Sans MT" panose="020B0502020104020203" pitchFamily="34" charset="0"/>
              </a:rPr>
              <a:t/>
            </a:r>
            <a:br>
              <a:rPr lang="ro-RO" sz="2400" b="1" dirty="0">
                <a:latin typeface="Gill Sans MT" panose="020B0502020104020203" pitchFamily="34" charset="0"/>
              </a:rPr>
            </a:br>
            <a:r>
              <a:rPr lang="ro-RO" sz="2400" b="1" dirty="0">
                <a:latin typeface="Gill Sans MT" panose="020B0502020104020203" pitchFamily="34" charset="0"/>
              </a:rPr>
              <a:t/>
            </a:r>
            <a:br>
              <a:rPr lang="ro-RO" sz="2400" b="1" dirty="0">
                <a:latin typeface="Gill Sans MT" panose="020B0502020104020203" pitchFamily="34" charset="0"/>
              </a:rPr>
            </a:br>
            <a:r>
              <a:rPr lang="pl-PL" sz="2000" dirty="0">
                <a:solidFill>
                  <a:schemeClr val="tx2">
                    <a:lumMod val="60000"/>
                    <a:lumOff val="40000"/>
                  </a:schemeClr>
                </a:solidFill>
                <a:latin typeface="Gill Sans MT" panose="020B0502020104020203" pitchFamily="34" charset="0"/>
              </a:rPr>
              <a:t>POCU/626/6/13/Creșterea numărului absolvenților de învățământ terțiar universitar și non-universitar care își găsesc un loc de muncă urmare a accesului la activități de învățare/ cercetare/ inovare la un potențial loc de muncă, cu accent pe sectoarele economice cu potențial competitiv identificate conform SNC și domeniile de specializare inteligentă </a:t>
            </a:r>
            <a:r>
              <a:rPr lang="pl-PL" sz="2000" dirty="0" smtClean="0">
                <a:solidFill>
                  <a:schemeClr val="tx2">
                    <a:lumMod val="60000"/>
                    <a:lumOff val="40000"/>
                  </a:schemeClr>
                </a:solidFill>
                <a:latin typeface="Gill Sans MT" panose="020B0502020104020203" pitchFamily="34" charset="0"/>
              </a:rPr>
              <a:t>conform SNCDI</a:t>
            </a:r>
            <a:r>
              <a:rPr lang="en-US" sz="2000" dirty="0" smtClean="0">
                <a:solidFill>
                  <a:schemeClr val="tx2">
                    <a:lumMod val="60000"/>
                    <a:lumOff val="40000"/>
                  </a:schemeClr>
                </a:solidFill>
                <a:latin typeface="Gill Sans MT" panose="020B0502020104020203" pitchFamily="34" charset="0"/>
              </a:rPr>
              <a:t>, </a:t>
            </a:r>
            <a:r>
              <a:rPr lang="pl-PL" sz="2000" dirty="0" smtClean="0">
                <a:solidFill>
                  <a:schemeClr val="tx2">
                    <a:lumMod val="60000"/>
                    <a:lumOff val="40000"/>
                  </a:schemeClr>
                </a:solidFill>
                <a:latin typeface="Gill Sans MT" panose="020B0502020104020203" pitchFamily="34" charset="0"/>
              </a:rPr>
              <a:t>MYSMIS</a:t>
            </a:r>
            <a:r>
              <a:rPr lang="pl-PL" sz="2000" dirty="0">
                <a:solidFill>
                  <a:schemeClr val="tx2">
                    <a:lumMod val="60000"/>
                    <a:lumOff val="40000"/>
                  </a:schemeClr>
                </a:solidFill>
                <a:latin typeface="Gill Sans MT" panose="020B0502020104020203" pitchFamily="34" charset="0"/>
              </a:rPr>
              <a:t>: </a:t>
            </a:r>
            <a:r>
              <a:rPr lang="pl-PL" sz="2000" dirty="0" smtClean="0">
                <a:solidFill>
                  <a:schemeClr val="tx2">
                    <a:lumMod val="60000"/>
                    <a:lumOff val="40000"/>
                  </a:schemeClr>
                </a:solidFill>
                <a:latin typeface="Gill Sans MT" panose="020B0502020104020203" pitchFamily="34" charset="0"/>
              </a:rPr>
              <a:t>130348</a:t>
            </a:r>
            <a:endParaRPr lang="ro-RO" sz="1800" dirty="0">
              <a:solidFill>
                <a:schemeClr val="tx2">
                  <a:lumMod val="60000"/>
                  <a:lumOff val="40000"/>
                </a:schemeClr>
              </a:solidFill>
              <a:latin typeface="Gill Sans MT" panose="020B0502020104020203" pitchFamily="34" charset="0"/>
            </a:endParaRPr>
          </a:p>
        </p:txBody>
      </p:sp>
      <p:sp>
        <p:nvSpPr>
          <p:cNvPr id="4" name="Subtitle 3">
            <a:extLst>
              <a:ext uri="{FF2B5EF4-FFF2-40B4-BE49-F238E27FC236}">
                <a16:creationId xmlns:a16="http://schemas.microsoft.com/office/drawing/2014/main" id="{B469AD42-6F03-48E5-95F9-931670AFC693}"/>
              </a:ext>
            </a:extLst>
          </p:cNvPr>
          <p:cNvSpPr>
            <a:spLocks noGrp="1"/>
          </p:cNvSpPr>
          <p:nvPr>
            <p:ph type="subTitle" idx="1"/>
          </p:nvPr>
        </p:nvSpPr>
        <p:spPr>
          <a:xfrm>
            <a:off x="2667001" y="5486400"/>
            <a:ext cx="6803571" cy="457200"/>
          </a:xfrm>
        </p:spPr>
        <p:txBody>
          <a:bodyPr>
            <a:normAutofit/>
          </a:bodyPr>
          <a:lstStyle/>
          <a:p>
            <a:r>
              <a:rPr lang="ro-RO" sz="2000" dirty="0" smtClean="0">
                <a:solidFill>
                  <a:schemeClr val="tx2">
                    <a:lumMod val="60000"/>
                    <a:lumOff val="40000"/>
                  </a:schemeClr>
                </a:solidFill>
                <a:latin typeface="Gill Sans MT" panose="020B0502020104020203" pitchFamily="34" charset="0"/>
                <a:ea typeface="+mj-ea"/>
                <a:cs typeface="+mj-cs"/>
              </a:rPr>
              <a:t>22</a:t>
            </a:r>
            <a:r>
              <a:rPr lang="en-US" sz="2000" dirty="0" smtClean="0">
                <a:solidFill>
                  <a:schemeClr val="tx2">
                    <a:lumMod val="60000"/>
                    <a:lumOff val="40000"/>
                  </a:schemeClr>
                </a:solidFill>
                <a:latin typeface="Gill Sans MT" panose="020B0502020104020203" pitchFamily="34" charset="0"/>
                <a:ea typeface="+mj-ea"/>
                <a:cs typeface="+mj-cs"/>
              </a:rPr>
              <a:t>.10.2020</a:t>
            </a:r>
            <a:endParaRPr lang="en-US" sz="2000" dirty="0">
              <a:solidFill>
                <a:schemeClr val="tx2">
                  <a:lumMod val="60000"/>
                  <a:lumOff val="40000"/>
                </a:schemeClr>
              </a:solidFill>
              <a:latin typeface="Gill Sans MT" panose="020B0502020104020203" pitchFamily="34" charset="0"/>
              <a:ea typeface="+mj-ea"/>
              <a:cs typeface="+mj-cs"/>
            </a:endParaRPr>
          </a:p>
        </p:txBody>
      </p:sp>
      <p:sp>
        <p:nvSpPr>
          <p:cNvPr id="5" name="Subtitle 3">
            <a:extLst>
              <a:ext uri="{FF2B5EF4-FFF2-40B4-BE49-F238E27FC236}">
                <a16:creationId xmlns:a16="http://schemas.microsoft.com/office/drawing/2014/main" id="{4E6463FB-B2D3-4E23-80DE-903C3AB9514F}"/>
              </a:ext>
            </a:extLst>
          </p:cNvPr>
          <p:cNvSpPr txBox="1">
            <a:spLocks/>
          </p:cNvSpPr>
          <p:nvPr/>
        </p:nvSpPr>
        <p:spPr>
          <a:xfrm>
            <a:off x="2699658" y="1676399"/>
            <a:ext cx="6803571" cy="609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tx2"/>
                </a:solidFill>
                <a:latin typeface="Gill Sans MT" panose="020B0502020104020203" pitchFamily="34" charset="0"/>
              </a:rPr>
              <a:t>Conferința de lansare</a:t>
            </a:r>
            <a:endParaRPr lang="en-US" sz="2800" dirty="0">
              <a:solidFill>
                <a:schemeClr val="tx2">
                  <a:lumMod val="60000"/>
                  <a:lumOff val="40000"/>
                </a:schemeClr>
              </a:solidFill>
              <a:latin typeface="Gill Sans MT" panose="020B0502020104020203" pitchFamily="34" charset="0"/>
              <a:ea typeface="+mj-ea"/>
              <a:cs typeface="+mj-cs"/>
            </a:endParaRPr>
          </a:p>
        </p:txBody>
      </p:sp>
    </p:spTree>
    <p:extLst>
      <p:ext uri="{BB962C8B-B14F-4D97-AF65-F5344CB8AC3E}">
        <p14:creationId xmlns:p14="http://schemas.microsoft.com/office/powerpoint/2010/main" val="167265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10</a:t>
            </a:fld>
            <a:endParaRPr lang="en-US"/>
          </a:p>
        </p:txBody>
      </p:sp>
      <p:sp>
        <p:nvSpPr>
          <p:cNvPr id="5" name="Title 1"/>
          <p:cNvSpPr>
            <a:spLocks noGrp="1"/>
          </p:cNvSpPr>
          <p:nvPr>
            <p:ph type="title"/>
          </p:nvPr>
        </p:nvSpPr>
        <p:spPr>
          <a:xfrm>
            <a:off x="1143000" y="1219200"/>
            <a:ext cx="8229600" cy="990600"/>
          </a:xfrm>
        </p:spPr>
        <p:txBody>
          <a:bodyPr>
            <a:normAutofit/>
          </a:bodyPr>
          <a:lstStyle/>
          <a:p>
            <a:r>
              <a:rPr lang="ro-RO" sz="3600" dirty="0" smtClean="0">
                <a:latin typeface="Gill Sans MT" panose="020B0502020104020203" pitchFamily="34" charset="0"/>
              </a:rPr>
              <a:t>INDICATORI ȘI REZULTATE (SUMAR 1)</a:t>
            </a:r>
            <a:endParaRPr lang="ro-RO" sz="3600" dirty="0">
              <a:latin typeface="Gill Sans MT" panose="020B0502020104020203" pitchFamily="34" charset="0"/>
            </a:endParaRPr>
          </a:p>
        </p:txBody>
      </p:sp>
      <p:sp>
        <p:nvSpPr>
          <p:cNvPr id="6" name="Content Placeholder 2"/>
          <p:cNvSpPr>
            <a:spLocks noGrp="1"/>
          </p:cNvSpPr>
          <p:nvPr>
            <p:ph idx="1"/>
          </p:nvPr>
        </p:nvSpPr>
        <p:spPr>
          <a:xfrm>
            <a:off x="1143000" y="2389187"/>
            <a:ext cx="10134600" cy="3249613"/>
          </a:xfrm>
        </p:spPr>
        <p:txBody>
          <a:bodyPr>
            <a:normAutofit/>
          </a:bodyPr>
          <a:lstStyle/>
          <a:p>
            <a:pPr marL="0" marR="0" lvl="0" indent="0" algn="just">
              <a:spcBef>
                <a:spcPts val="0"/>
              </a:spcBef>
              <a:spcAft>
                <a:spcPts val="0"/>
              </a:spcAft>
              <a:buNone/>
            </a:pP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Indicatori:</a:t>
            </a:r>
          </a:p>
          <a:p>
            <a:pPr marL="342900" marR="0" lvl="0" indent="-342900" algn="just">
              <a:spcBef>
                <a:spcPts val="0"/>
              </a:spcBef>
              <a:spcAft>
                <a:spcPts val="0"/>
              </a:spcAft>
              <a:buFont typeface="Symbol" panose="05050102010706020507" pitchFamily="18" charset="2"/>
              <a:buChar char=""/>
            </a:pP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234 </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Cursan</a:t>
            </a:r>
            <a:r>
              <a:rPr lang="ro-RO" sz="2000" b="1" dirty="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i</a:t>
            </a:r>
            <a:r>
              <a:rPr lang="it-IT" sz="2000" b="1" dirty="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 </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studen</a:t>
            </a: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i </a:t>
            </a:r>
            <a:r>
              <a:rPr lang="it-IT" sz="2000" dirty="0">
                <a:latin typeface="Gill Sans MT" panose="020B0502020104020203" pitchFamily="34" charset="0"/>
                <a:ea typeface="Times New Roman" panose="02020603050405020304" pitchFamily="18" charset="0"/>
                <a:cs typeface="Arial" panose="020B0604020202020204" pitchFamily="34" charset="0"/>
              </a:rPr>
              <a:t>care dobândesc </a:t>
            </a:r>
            <a:r>
              <a:rPr lang="it-IT" sz="2000" dirty="0" smtClean="0">
                <a:latin typeface="Gill Sans MT" panose="020B0502020104020203" pitchFamily="34" charset="0"/>
                <a:ea typeface="Times New Roman" panose="02020603050405020304" pitchFamily="18" charset="0"/>
                <a:cs typeface="Arial" panose="020B0604020202020204" pitchFamily="34" charset="0"/>
              </a:rPr>
              <a:t>o</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calificare </a:t>
            </a:r>
            <a:r>
              <a:rPr lang="it-IT" sz="2000" dirty="0">
                <a:latin typeface="Gill Sans MT" panose="020B0502020104020203" pitchFamily="34" charset="0"/>
                <a:ea typeface="Times New Roman" panose="02020603050405020304" pitchFamily="18" charset="0"/>
                <a:cs typeface="Arial" panose="020B0604020202020204" pitchFamily="34" charset="0"/>
              </a:rPr>
              <a:t>la încetarea </a:t>
            </a:r>
            <a:r>
              <a:rPr lang="it-IT" sz="2000" dirty="0" smtClean="0">
                <a:latin typeface="Gill Sans MT" panose="020B0502020104020203" pitchFamily="34" charset="0"/>
                <a:ea typeface="Times New Roman" panose="02020603050405020304" pitchFamily="18" charset="0"/>
                <a:cs typeface="Arial" panose="020B0604020202020204" pitchFamily="34" charset="0"/>
              </a:rPr>
              <a:t>calit</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ăț</a:t>
            </a:r>
            <a:r>
              <a:rPr lang="it-IT" sz="2000" dirty="0" smtClean="0">
                <a:latin typeface="Gill Sans MT" panose="020B0502020104020203" pitchFamily="34" charset="0"/>
                <a:ea typeface="Times New Roman" panose="02020603050405020304" pitchFamily="18" charset="0"/>
                <a:cs typeface="Arial" panose="020B0604020202020204" pitchFamily="34" charset="0"/>
              </a:rPr>
              <a:t>ii de</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participant</a:t>
            </a:r>
            <a:r>
              <a:rPr lang="en-US" sz="2000" dirty="0" smtClean="0">
                <a:latin typeface="Gill Sans MT" panose="020B0502020104020203" pitchFamily="34" charset="0"/>
                <a:ea typeface="Times New Roman" panose="02020603050405020304" pitchFamily="18" charset="0"/>
                <a:cs typeface="Arial" panose="020B0604020202020204" pitchFamily="34" charset="0"/>
              </a:rPr>
              <a:t>;</a:t>
            </a:r>
            <a:endParaRPr lang="en-US" sz="2000" dirty="0" smtClean="0">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130 </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Cursan</a:t>
            </a: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i/Studen</a:t>
            </a: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i/cercet</a:t>
            </a:r>
            <a:r>
              <a:rPr lang="ro-RO"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ă</a:t>
            </a:r>
            <a:r>
              <a:rPr lang="it-IT" sz="20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tori </a:t>
            </a:r>
            <a:r>
              <a:rPr lang="it-IT" sz="2000" dirty="0" smtClean="0">
                <a:latin typeface="Gill Sans MT" panose="020B0502020104020203" pitchFamily="34" charset="0"/>
                <a:ea typeface="Times New Roman" panose="02020603050405020304" pitchFamily="18" charset="0"/>
                <a:cs typeface="Arial" panose="020B0604020202020204" pitchFamily="34" charset="0"/>
              </a:rPr>
              <a:t>care</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îsi g</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a:t>
            </a:r>
            <a:r>
              <a:rPr lang="it-IT" sz="2000" dirty="0" smtClean="0">
                <a:latin typeface="Gill Sans MT" panose="020B0502020104020203" pitchFamily="34" charset="0"/>
                <a:ea typeface="Times New Roman" panose="02020603050405020304" pitchFamily="18" charset="0"/>
                <a:cs typeface="Arial" panose="020B0604020202020204" pitchFamily="34" charset="0"/>
              </a:rPr>
              <a:t>sesc </a:t>
            </a:r>
            <a:r>
              <a:rPr lang="it-IT" sz="2000" dirty="0">
                <a:latin typeface="Gill Sans MT" panose="020B0502020104020203" pitchFamily="34" charset="0"/>
                <a:ea typeface="Times New Roman" panose="02020603050405020304" pitchFamily="18" charset="0"/>
                <a:cs typeface="Arial" panose="020B0604020202020204" pitchFamily="34" charset="0"/>
              </a:rPr>
              <a:t>un loc de </a:t>
            </a:r>
            <a:r>
              <a:rPr lang="it-IT" sz="2000" dirty="0" smtClean="0">
                <a:latin typeface="Gill Sans MT" panose="020B0502020104020203" pitchFamily="34" charset="0"/>
                <a:ea typeface="Times New Roman" panose="02020603050405020304" pitchFamily="18" charset="0"/>
                <a:cs typeface="Arial" panose="020B0604020202020204" pitchFamily="34" charset="0"/>
              </a:rPr>
              <a:t>munc</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a:t>
            </a:r>
            <a:r>
              <a:rPr lang="it-IT" sz="2000" dirty="0" smtClean="0">
                <a:latin typeface="Gill Sans MT" panose="020B0502020104020203" pitchFamily="34" charset="0"/>
                <a:ea typeface="Times New Roman" panose="02020603050405020304" pitchFamily="18" charset="0"/>
                <a:cs typeface="Arial" panose="020B0604020202020204" pitchFamily="34" charset="0"/>
              </a:rPr>
              <a:t>, la</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încetarea calit</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ăț</a:t>
            </a:r>
            <a:r>
              <a:rPr lang="it-IT" sz="2000" dirty="0" smtClean="0">
                <a:latin typeface="Gill Sans MT" panose="020B0502020104020203" pitchFamily="34" charset="0"/>
                <a:ea typeface="Times New Roman" panose="02020603050405020304" pitchFamily="18" charset="0"/>
                <a:cs typeface="Arial" panose="020B0604020202020204" pitchFamily="34" charset="0"/>
              </a:rPr>
              <a:t>ii </a:t>
            </a:r>
            <a:r>
              <a:rPr lang="it-IT" sz="2000" dirty="0">
                <a:latin typeface="Gill Sans MT" panose="020B0502020104020203" pitchFamily="34" charset="0"/>
                <a:ea typeface="Times New Roman" panose="02020603050405020304" pitchFamily="18" charset="0"/>
                <a:cs typeface="Arial" panose="020B0604020202020204" pitchFamily="34" charset="0"/>
              </a:rPr>
              <a:t>de </a:t>
            </a:r>
            <a:r>
              <a:rPr lang="it-IT" sz="2000" dirty="0" smtClean="0">
                <a:latin typeface="Gill Sans MT" panose="020B0502020104020203" pitchFamily="34" charset="0"/>
                <a:ea typeface="Times New Roman" panose="02020603050405020304" pitchFamily="18" charset="0"/>
                <a:cs typeface="Arial" panose="020B0604020202020204" pitchFamily="34" charset="0"/>
              </a:rPr>
              <a:t>participant</a:t>
            </a:r>
            <a:r>
              <a:rPr lang="ro-RO" sz="2000" dirty="0" smtClean="0">
                <a:latin typeface="Gill Sans MT" panose="020B0502020104020203"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Symbol" panose="05050102010706020507" pitchFamily="18" charset="2"/>
              <a:buChar char=""/>
            </a:pP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100 </a:t>
            </a:r>
            <a:r>
              <a:rPr lang="it-IT"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Cursan</a:t>
            </a: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i </a:t>
            </a:r>
            <a:r>
              <a:rPr lang="it-IT" sz="20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 </a:t>
            </a:r>
            <a:r>
              <a:rPr lang="it-IT"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Studen</a:t>
            </a: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ț</a:t>
            </a:r>
            <a:r>
              <a:rPr lang="it-IT"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i/cercet</a:t>
            </a: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ă</a:t>
            </a:r>
            <a:r>
              <a:rPr lang="it-IT"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tori </a:t>
            </a:r>
            <a:r>
              <a:rPr lang="it-IT" sz="2000" dirty="0" smtClean="0">
                <a:latin typeface="Gill Sans MT" panose="020B0502020104020203" pitchFamily="34" charset="0"/>
                <a:ea typeface="Times New Roman" panose="02020603050405020304" pitchFamily="18" charset="0"/>
                <a:cs typeface="Arial" panose="020B0604020202020204" pitchFamily="34" charset="0"/>
              </a:rPr>
              <a:t>care</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urmeaz</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a:t>
            </a:r>
            <a:r>
              <a:rPr lang="it-IT"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a:latin typeface="Gill Sans MT" panose="020B0502020104020203" pitchFamily="34" charset="0"/>
                <a:ea typeface="Times New Roman" panose="02020603050405020304" pitchFamily="18" charset="0"/>
                <a:cs typeface="Arial" panose="020B0604020202020204" pitchFamily="34" charset="0"/>
              </a:rPr>
              <a:t>studii/cursuri de formare </a:t>
            </a:r>
            <a:r>
              <a:rPr lang="it-IT" sz="2000" dirty="0" smtClean="0">
                <a:latin typeface="Gill Sans MT" panose="020B0502020104020203" pitchFamily="34" charset="0"/>
                <a:ea typeface="Times New Roman" panose="02020603050405020304" pitchFamily="18" charset="0"/>
                <a:cs typeface="Arial" panose="020B0604020202020204" pitchFamily="34" charset="0"/>
              </a:rPr>
              <a:t>la</a:t>
            </a:r>
            <a:r>
              <a:rPr lang="ro-RO" sz="2000" dirty="0" smtClean="0">
                <a:latin typeface="Gill Sans MT" panose="020B0502020104020203" pitchFamily="34" charset="0"/>
                <a:ea typeface="Times New Roman" panose="02020603050405020304" pitchFamily="18" charset="0"/>
                <a:cs typeface="Arial" panose="020B0604020202020204" pitchFamily="34" charset="0"/>
              </a:rPr>
              <a:t> </a:t>
            </a:r>
            <a:r>
              <a:rPr lang="it-IT" sz="2000" dirty="0" smtClean="0">
                <a:latin typeface="Gill Sans MT" panose="020B0502020104020203" pitchFamily="34" charset="0"/>
                <a:ea typeface="Times New Roman" panose="02020603050405020304" pitchFamily="18" charset="0"/>
                <a:cs typeface="Arial" panose="020B0604020202020204" pitchFamily="34" charset="0"/>
              </a:rPr>
              <a:t>încetarea calit</a:t>
            </a:r>
            <a:r>
              <a:rPr lang="ro-RO" sz="2000" dirty="0" smtClean="0">
                <a:latin typeface="Gill Sans MT" panose="020B0502020104020203" pitchFamily="34" charset="0"/>
                <a:ea typeface="Times New Roman" panose="02020603050405020304" pitchFamily="18" charset="0"/>
                <a:cs typeface="Arial" panose="020B0604020202020204" pitchFamily="34" charset="0"/>
              </a:rPr>
              <a:t>ăț</a:t>
            </a:r>
            <a:r>
              <a:rPr lang="it-IT" sz="2000" dirty="0" smtClean="0">
                <a:latin typeface="Gill Sans MT" panose="020B0502020104020203" pitchFamily="34" charset="0"/>
                <a:ea typeface="Times New Roman" panose="02020603050405020304" pitchFamily="18" charset="0"/>
                <a:cs typeface="Arial" panose="020B0604020202020204" pitchFamily="34" charset="0"/>
              </a:rPr>
              <a:t>ii </a:t>
            </a:r>
            <a:r>
              <a:rPr lang="it-IT" sz="2000" dirty="0">
                <a:latin typeface="Gill Sans MT" panose="020B0502020104020203" pitchFamily="34" charset="0"/>
                <a:ea typeface="Times New Roman" panose="02020603050405020304" pitchFamily="18" charset="0"/>
                <a:cs typeface="Arial" panose="020B0604020202020204" pitchFamily="34" charset="0"/>
              </a:rPr>
              <a:t>de </a:t>
            </a:r>
            <a:r>
              <a:rPr lang="it-IT" sz="2000" dirty="0" smtClean="0">
                <a:latin typeface="Gill Sans MT" panose="020B0502020104020203" pitchFamily="34" charset="0"/>
                <a:ea typeface="Times New Roman" panose="02020603050405020304" pitchFamily="18" charset="0"/>
                <a:cs typeface="Arial" panose="020B0604020202020204" pitchFamily="34" charset="0"/>
              </a:rPr>
              <a:t>participant</a:t>
            </a:r>
            <a:r>
              <a:rPr lang="ro-RO" sz="2000" dirty="0" smtClean="0">
                <a:latin typeface="Gill Sans MT" panose="020B0502020104020203" pitchFamily="34" charset="0"/>
                <a:ea typeface="Times New Roman" panose="02020603050405020304" pitchFamily="18" charset="0"/>
                <a:cs typeface="Arial" panose="020B0604020202020204" pitchFamily="34" charset="0"/>
              </a:rPr>
              <a:t>;</a:t>
            </a:r>
            <a:endParaRPr lang="it-IT" sz="2000" dirty="0">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325 Persoane </a:t>
            </a:r>
            <a:r>
              <a:rPr lang="ro-RO" sz="20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a:t>
            </a: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cursanți</a:t>
            </a:r>
            <a:r>
              <a:rPr lang="ro-RO" sz="20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 </a:t>
            </a:r>
            <a:r>
              <a:rPr lang="ro-RO" sz="20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studenți</a:t>
            </a:r>
            <a:r>
              <a:rPr lang="ro-RO" sz="20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 </a:t>
            </a:r>
            <a:r>
              <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care </a:t>
            </a:r>
            <a:r>
              <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beneficiază </a:t>
            </a:r>
            <a:r>
              <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de sprijin pentru </a:t>
            </a:r>
            <a:r>
              <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tranziția </a:t>
            </a:r>
            <a:r>
              <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de la </a:t>
            </a:r>
            <a:r>
              <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școala </a:t>
            </a:r>
            <a:r>
              <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la </a:t>
            </a:r>
            <a:r>
              <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viața activă;</a:t>
            </a:r>
            <a:endPar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ro-RO" sz="20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35 Persoane (cursanți, studenți) </a:t>
            </a:r>
            <a:r>
              <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care beneficiază de sprijin pentru tranziția de la școala la viața </a:t>
            </a:r>
            <a:r>
              <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rPr>
              <a:t>activă, din mediul rural.</a:t>
            </a:r>
            <a:endParaRPr lang="ro-RO" sz="2000" dirty="0">
              <a:solidFill>
                <a:srgbClr val="000000"/>
              </a:solidFill>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endPar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endParaRPr lang="ro-RO" sz="2000" dirty="0" smtClean="0">
              <a:solidFill>
                <a:srgbClr val="000000"/>
              </a:solidFill>
              <a:latin typeface="Gill Sans MT" panose="020B050202010402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502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11</a:t>
            </a:fld>
            <a:endParaRPr lang="en-US"/>
          </a:p>
        </p:txBody>
      </p:sp>
      <p:sp>
        <p:nvSpPr>
          <p:cNvPr id="5" name="Title 1"/>
          <p:cNvSpPr>
            <a:spLocks noGrp="1"/>
          </p:cNvSpPr>
          <p:nvPr>
            <p:ph type="title"/>
          </p:nvPr>
        </p:nvSpPr>
        <p:spPr>
          <a:xfrm>
            <a:off x="1143000" y="1219200"/>
            <a:ext cx="8229600" cy="990600"/>
          </a:xfrm>
        </p:spPr>
        <p:txBody>
          <a:bodyPr>
            <a:normAutofit/>
          </a:bodyPr>
          <a:lstStyle/>
          <a:p>
            <a:r>
              <a:rPr lang="ro-RO" sz="3600" dirty="0" smtClean="0">
                <a:latin typeface="Gill Sans MT" panose="020B0502020104020203" pitchFamily="34" charset="0"/>
              </a:rPr>
              <a:t>INDICATORI ȘI REZULTATE (SUMAR </a:t>
            </a:r>
            <a:r>
              <a:rPr lang="ro-RO" sz="3600" dirty="0" smtClean="0">
                <a:latin typeface="Gill Sans MT" panose="020B0502020104020203" pitchFamily="34" charset="0"/>
              </a:rPr>
              <a:t>1I)</a:t>
            </a:r>
            <a:endParaRPr lang="ro-RO" sz="3600" dirty="0">
              <a:latin typeface="Gill Sans MT" panose="020B0502020104020203" pitchFamily="34" charset="0"/>
            </a:endParaRPr>
          </a:p>
        </p:txBody>
      </p:sp>
      <p:sp>
        <p:nvSpPr>
          <p:cNvPr id="6" name="Content Placeholder 2"/>
          <p:cNvSpPr>
            <a:spLocks noGrp="1"/>
          </p:cNvSpPr>
          <p:nvPr>
            <p:ph idx="1"/>
          </p:nvPr>
        </p:nvSpPr>
        <p:spPr>
          <a:xfrm>
            <a:off x="1143000" y="2057400"/>
            <a:ext cx="10134600" cy="3967163"/>
          </a:xfrm>
        </p:spPr>
        <p:txBody>
          <a:bodyPr>
            <a:normAutofit fontScale="62500" lnSpcReduction="20000"/>
          </a:bodyPr>
          <a:lstStyle/>
          <a:p>
            <a:pPr marL="0" marR="0" lvl="0" indent="0" algn="just">
              <a:spcBef>
                <a:spcPts val="0"/>
              </a:spcBef>
              <a:spcAft>
                <a:spcPts val="0"/>
              </a:spcAft>
              <a:buNone/>
            </a:pPr>
            <a:r>
              <a:rPr lang="ro-RO" sz="29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rPr>
              <a:t>Rezultate:</a:t>
            </a:r>
            <a:endParaRPr lang="ro-RO" sz="2900" b="1" dirty="0" smtClean="0">
              <a:solidFill>
                <a:schemeClr val="accent4">
                  <a:lumMod val="50000"/>
                </a:schemeClr>
              </a:solidFill>
              <a:latin typeface="Gill Sans MT" panose="020B0502020104020203"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sistem de parteneriate sustenabil </a:t>
            </a:r>
            <a:r>
              <a:rPr lang="it-IT" sz="2900" dirty="0">
                <a:latin typeface="Gill Sans MT" panose="020B0502020104020203" pitchFamily="34" charset="0"/>
                <a:ea typeface="Times New Roman" panose="02020603050405020304" pitchFamily="18" charset="0"/>
                <a:cs typeface="Arial" panose="020B0604020202020204" pitchFamily="34" charset="0"/>
              </a:rPr>
              <a:t>cu mediul socio-economic;</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Ghid de adaptare la viața activă;</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eveniment Școala de vară;</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20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de studenți</a:t>
            </a:r>
            <a:r>
              <a:rPr lang="it-IT" sz="2900" dirty="0">
                <a:latin typeface="Gill Sans MT" panose="020B0502020104020203" pitchFamily="34" charset="0"/>
                <a:ea typeface="Times New Roman" panose="02020603050405020304" pitchFamily="18" charset="0"/>
                <a:cs typeface="Arial" panose="020B0604020202020204" pitchFamily="34" charset="0"/>
              </a:rPr>
              <a:t> instruiți;</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5 pr</a:t>
            </a:r>
            <a:r>
              <a:rPr lang="ro-RO"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em</a:t>
            </a: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ii </a:t>
            </a:r>
            <a:r>
              <a:rPr lang="it-IT" sz="2900" dirty="0">
                <a:latin typeface="Gill Sans MT" panose="020B0502020104020203" pitchFamily="34" charset="0"/>
                <a:ea typeface="Times New Roman" panose="02020603050405020304" pitchFamily="18" charset="0"/>
                <a:cs typeface="Arial" panose="020B0604020202020204" pitchFamily="34" charset="0"/>
              </a:rPr>
              <a:t>acordate studenților instruiți;</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325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de studenți </a:t>
            </a:r>
            <a:r>
              <a:rPr lang="it-IT" sz="2900" dirty="0">
                <a:latin typeface="Gill Sans MT" panose="020B0502020104020203" pitchFamily="34" charset="0"/>
                <a:ea typeface="Times New Roman" panose="02020603050405020304" pitchFamily="18" charset="0"/>
                <a:cs typeface="Arial" panose="020B0604020202020204" pitchFamily="34" charset="0"/>
              </a:rPr>
              <a:t>care se vor desfășura activități de auto-cunoaștere pentru consiliere și orientare în carieră;</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325 </a:t>
            </a:r>
            <a:r>
              <a:rPr lang="it-IT" sz="2900" dirty="0">
                <a:latin typeface="Gill Sans MT" panose="020B0502020104020203" pitchFamily="34" charset="0"/>
                <a:ea typeface="Times New Roman" panose="02020603050405020304" pitchFamily="18" charset="0"/>
                <a:cs typeface="Arial" panose="020B0604020202020204" pitchFamily="34" charset="0"/>
              </a:rPr>
              <a:t>de studenți repartizați la partenerii de practică din cadrul proiectului;</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70 </a:t>
            </a:r>
            <a:r>
              <a:rPr lang="it-IT" sz="2900" dirty="0">
                <a:latin typeface="Gill Sans MT" panose="020B0502020104020203" pitchFamily="34" charset="0"/>
                <a:ea typeface="Times New Roman" panose="02020603050405020304" pitchFamily="18" charset="0"/>
                <a:cs typeface="Arial" panose="020B0604020202020204" pitchFamily="34" charset="0"/>
              </a:rPr>
              <a:t>studenți repartizați la parteneri de practică din sectoarele economice cu potențial competitiv conform SNC și domeniile de specializare inteligentă SNCDI;</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Platformă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de comunicare online între angajatori și studenți;</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130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studenți angajați </a:t>
            </a:r>
            <a:r>
              <a:rPr lang="it-IT" sz="2900" dirty="0">
                <a:latin typeface="Gill Sans MT" panose="020B0502020104020203" pitchFamily="34" charset="0"/>
                <a:ea typeface="Times New Roman" panose="02020603050405020304" pitchFamily="18" charset="0"/>
                <a:cs typeface="Arial" panose="020B0604020202020204" pitchFamily="34" charset="0"/>
              </a:rPr>
              <a:t>ca urmare a programelor oferite prin proiect;</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Un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parteneriat social </a:t>
            </a:r>
            <a:r>
              <a:rPr lang="it-IT" sz="2900" dirty="0">
                <a:latin typeface="Gill Sans MT" panose="020B0502020104020203" pitchFamily="34" charset="0"/>
                <a:ea typeface="Times New Roman" panose="02020603050405020304" pitchFamily="18" charset="0"/>
                <a:cs typeface="Arial" panose="020B0604020202020204" pitchFamily="34" charset="0"/>
              </a:rPr>
              <a:t>creat și functional;</a:t>
            </a:r>
          </a:p>
          <a:p>
            <a:pPr marL="342900" marR="0" lvl="0" indent="-342900" algn="just">
              <a:spcBef>
                <a:spcPts val="0"/>
              </a:spcBef>
              <a:spcAft>
                <a:spcPts val="0"/>
              </a:spcAft>
              <a:buFont typeface="Symbol" panose="05050102010706020507" pitchFamily="18" charset="2"/>
              <a:buChar char=""/>
            </a:pPr>
            <a:r>
              <a:rPr lang="it-IT" sz="2900" b="1" dirty="0" smtClean="0">
                <a:solidFill>
                  <a:schemeClr val="tx2"/>
                </a:solidFill>
                <a:latin typeface="Gill Sans MT" panose="020B0502020104020203" pitchFamily="34" charset="0"/>
                <a:ea typeface="Times New Roman" panose="02020603050405020304" pitchFamily="18" charset="0"/>
                <a:cs typeface="Arial" panose="020B0604020202020204" pitchFamily="34" charset="0"/>
              </a:rPr>
              <a:t>1 </a:t>
            </a:r>
            <a:r>
              <a:rPr lang="it-IT" sz="2900" b="1" dirty="0">
                <a:solidFill>
                  <a:schemeClr val="tx2"/>
                </a:solidFill>
                <a:latin typeface="Gill Sans MT" panose="020B0502020104020203" pitchFamily="34" charset="0"/>
                <a:ea typeface="Times New Roman" panose="02020603050405020304" pitchFamily="18" charset="0"/>
                <a:cs typeface="Arial" panose="020B0604020202020204" pitchFamily="34" charset="0"/>
              </a:rPr>
              <a:t>Hub multidisciplinar </a:t>
            </a:r>
            <a:r>
              <a:rPr lang="it-IT" sz="2900" dirty="0">
                <a:latin typeface="Gill Sans MT" panose="020B0502020104020203" pitchFamily="34" charset="0"/>
                <a:ea typeface="Times New Roman" panose="02020603050405020304" pitchFamily="18" charset="0"/>
                <a:cs typeface="Arial" panose="020B0604020202020204" pitchFamily="34" charset="0"/>
              </a:rPr>
              <a:t>de derulare a stagiilor de practică;</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2 wo</a:t>
            </a:r>
            <a:r>
              <a:rPr lang="ro-RO" sz="2900" dirty="0" smtClean="0">
                <a:latin typeface="Gill Sans MT" panose="020B0502020104020203" pitchFamily="34" charset="0"/>
                <a:ea typeface="Times New Roman" panose="02020603050405020304" pitchFamily="18" charset="0"/>
                <a:cs typeface="Arial" panose="020B0604020202020204" pitchFamily="34" charset="0"/>
              </a:rPr>
              <a:t>r</a:t>
            </a:r>
            <a:r>
              <a:rPr lang="it-IT" sz="2900" dirty="0" smtClean="0">
                <a:latin typeface="Gill Sans MT" panose="020B0502020104020203" pitchFamily="34" charset="0"/>
                <a:ea typeface="Times New Roman" panose="02020603050405020304" pitchFamily="18" charset="0"/>
                <a:cs typeface="Arial" panose="020B0604020202020204" pitchFamily="34" charset="0"/>
              </a:rPr>
              <a:t>kshopuri </a:t>
            </a:r>
            <a:r>
              <a:rPr lang="it-IT" sz="2900" dirty="0">
                <a:latin typeface="Gill Sans MT" panose="020B0502020104020203" pitchFamily="34" charset="0"/>
                <a:ea typeface="Times New Roman" panose="02020603050405020304" pitchFamily="18" charset="0"/>
                <a:cs typeface="Arial" panose="020B0604020202020204" pitchFamily="34" charset="0"/>
              </a:rPr>
              <a:t>de dezvoltare a abilităților și competențelor profesionale;</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1 </a:t>
            </a:r>
            <a:r>
              <a:rPr lang="it-IT" sz="2900" dirty="0">
                <a:latin typeface="Gill Sans MT" panose="020B0502020104020203" pitchFamily="34" charset="0"/>
                <a:ea typeface="Times New Roman" panose="02020603050405020304" pitchFamily="18" charset="0"/>
                <a:cs typeface="Arial" panose="020B0604020202020204" pitchFamily="34" charset="0"/>
              </a:rPr>
              <a:t>workshop pe dezvoltare durabilă;</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1 </a:t>
            </a:r>
            <a:r>
              <a:rPr lang="it-IT" sz="2900" dirty="0">
                <a:latin typeface="Gill Sans MT" panose="020B0502020104020203" pitchFamily="34" charset="0"/>
                <a:ea typeface="Times New Roman" panose="02020603050405020304" pitchFamily="18" charset="0"/>
                <a:cs typeface="Arial" panose="020B0604020202020204" pitchFamily="34" charset="0"/>
              </a:rPr>
              <a:t>workshop pe egalitate de șanse și nondiscriminare;</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1 </a:t>
            </a:r>
            <a:r>
              <a:rPr lang="it-IT" sz="2900" dirty="0">
                <a:latin typeface="Gill Sans MT" panose="020B0502020104020203" pitchFamily="34" charset="0"/>
                <a:ea typeface="Times New Roman" panose="02020603050405020304" pitchFamily="18" charset="0"/>
                <a:cs typeface="Arial" panose="020B0604020202020204" pitchFamily="34" charset="0"/>
              </a:rPr>
              <a:t>curs de dezvoltare a abilităților și competențelor TIC;</a:t>
            </a:r>
          </a:p>
          <a:p>
            <a:pPr marL="342900" marR="0" lvl="0" indent="-342900" algn="just">
              <a:spcBef>
                <a:spcPts val="0"/>
              </a:spcBef>
              <a:spcAft>
                <a:spcPts val="0"/>
              </a:spcAft>
              <a:buFont typeface="Symbol" panose="05050102010706020507" pitchFamily="18" charset="2"/>
              <a:buChar char=""/>
            </a:pPr>
            <a:r>
              <a:rPr lang="it-IT" sz="2900" dirty="0" smtClean="0">
                <a:latin typeface="Gill Sans MT" panose="020B0502020104020203" pitchFamily="34" charset="0"/>
                <a:ea typeface="Times New Roman" panose="02020603050405020304" pitchFamily="18" charset="0"/>
                <a:cs typeface="Arial" panose="020B0604020202020204" pitchFamily="34" charset="0"/>
              </a:rPr>
              <a:t>75 </a:t>
            </a:r>
            <a:r>
              <a:rPr lang="it-IT" sz="2900" dirty="0">
                <a:latin typeface="Gill Sans MT" panose="020B0502020104020203" pitchFamily="34" charset="0"/>
                <a:ea typeface="Times New Roman" panose="02020603050405020304" pitchFamily="18" charset="0"/>
                <a:cs typeface="Arial" panose="020B0604020202020204" pitchFamily="34" charset="0"/>
              </a:rPr>
              <a:t>de studenti membri ai grupului țintă participanți la cursuri TIC</a:t>
            </a:r>
            <a:r>
              <a:rPr lang="it-IT" sz="2900" dirty="0" smtClean="0">
                <a:latin typeface="Gill Sans MT" panose="020B0502020104020203" pitchFamily="34" charset="0"/>
                <a:ea typeface="Times New Roman" panose="02020603050405020304" pitchFamily="18" charset="0"/>
                <a:cs typeface="Arial" panose="020B0604020202020204" pitchFamily="34" charset="0"/>
              </a:rPr>
              <a:t>.</a:t>
            </a:r>
            <a:endParaRPr lang="it-IT" sz="2900" dirty="0">
              <a:latin typeface="Gill Sans MT" panose="020B050202010402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4415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12</a:t>
            </a:fld>
            <a:endParaRPr lang="en-US"/>
          </a:p>
        </p:txBody>
      </p:sp>
      <p:sp>
        <p:nvSpPr>
          <p:cNvPr id="5" name="Title 1"/>
          <p:cNvSpPr>
            <a:spLocks noGrp="1"/>
          </p:cNvSpPr>
          <p:nvPr>
            <p:ph type="title"/>
          </p:nvPr>
        </p:nvSpPr>
        <p:spPr>
          <a:xfrm>
            <a:off x="1066800" y="1143000"/>
            <a:ext cx="7886700" cy="1325563"/>
          </a:xfrm>
        </p:spPr>
        <p:txBody>
          <a:bodyPr/>
          <a:lstStyle/>
          <a:p>
            <a:r>
              <a:rPr lang="ro-RO" dirty="0" smtClean="0">
                <a:latin typeface="Gill Sans MT" panose="020B0502020104020203" pitchFamily="34" charset="0"/>
              </a:rPr>
              <a:t>ETAPE IMEDIAT URMĂTOARE:</a:t>
            </a:r>
            <a:endParaRPr lang="en-US" dirty="0">
              <a:latin typeface="Gill Sans MT" panose="020B0502020104020203" pitchFamily="34" charset="0"/>
            </a:endParaRPr>
          </a:p>
        </p:txBody>
      </p:sp>
      <p:sp>
        <p:nvSpPr>
          <p:cNvPr id="6" name="Content Placeholder 2"/>
          <p:cNvSpPr>
            <a:spLocks noGrp="1"/>
          </p:cNvSpPr>
          <p:nvPr>
            <p:ph idx="1"/>
          </p:nvPr>
        </p:nvSpPr>
        <p:spPr>
          <a:xfrm>
            <a:off x="1143000" y="2362200"/>
            <a:ext cx="10058400" cy="3662363"/>
          </a:xfrm>
        </p:spPr>
        <p:txBody>
          <a:bodyPr>
            <a:normAutofit/>
          </a:bodyPr>
          <a:lstStyle/>
          <a:p>
            <a:pPr marL="342900" lvl="0" indent="-342900" algn="just">
              <a:spcBef>
                <a:spcPts val="0"/>
              </a:spcBef>
              <a:buFont typeface="Symbol" panose="05050102010706020507" pitchFamily="18" charset="2"/>
              <a:buChar char=""/>
            </a:pPr>
            <a:endParaRPr lang="ro-RO" dirty="0" smtClean="0">
              <a:latin typeface="Gill Sans MT" panose="020B0502020104020203" pitchFamily="34" charset="0"/>
            </a:endParaRPr>
          </a:p>
          <a:p>
            <a:pPr marL="342900" lvl="0" indent="-342900" algn="just">
              <a:spcBef>
                <a:spcPts val="0"/>
              </a:spcBef>
              <a:buFont typeface="Symbol" panose="05050102010706020507" pitchFamily="18" charset="2"/>
              <a:buChar char=""/>
            </a:pPr>
            <a:r>
              <a:rPr lang="ro-RO" dirty="0" smtClean="0">
                <a:latin typeface="Gill Sans MT" panose="020B0502020104020203" pitchFamily="34" charset="0"/>
              </a:rPr>
              <a:t>Noiembrie </a:t>
            </a:r>
            <a:r>
              <a:rPr lang="ro-RO" b="1" dirty="0" smtClean="0">
                <a:latin typeface="Gill Sans MT" panose="020B0502020104020203" pitchFamily="34" charset="0"/>
              </a:rPr>
              <a:t>2020 </a:t>
            </a:r>
            <a:r>
              <a:rPr lang="ro-RO" dirty="0" smtClean="0">
                <a:latin typeface="Gill Sans MT" panose="020B0502020104020203" pitchFamily="34" charset="0"/>
              </a:rPr>
              <a:t>– Demararea procesului de înscriere grup țintă;</a:t>
            </a:r>
            <a:endParaRPr lang="ro-RO" dirty="0" smtClean="0">
              <a:latin typeface="Gill Sans MT" panose="020B0502020104020203" pitchFamily="34" charset="0"/>
            </a:endParaRPr>
          </a:p>
          <a:p>
            <a:pPr marL="342900" lvl="0" indent="-342900" algn="just">
              <a:spcBef>
                <a:spcPts val="0"/>
              </a:spcBef>
              <a:buFont typeface="Symbol" panose="05050102010706020507" pitchFamily="18" charset="2"/>
              <a:buChar char=""/>
            </a:pPr>
            <a:r>
              <a:rPr lang="ro-RO" dirty="0" smtClean="0">
                <a:latin typeface="Gill Sans MT" panose="020B0502020104020203" pitchFamily="34" charset="0"/>
              </a:rPr>
              <a:t>Noiembrie</a:t>
            </a:r>
            <a:r>
              <a:rPr lang="ro-RO" b="1" dirty="0" smtClean="0">
                <a:latin typeface="Gill Sans MT" panose="020B0502020104020203" pitchFamily="34" charset="0"/>
              </a:rPr>
              <a:t> </a:t>
            </a:r>
            <a:r>
              <a:rPr lang="ro-RO" b="1" dirty="0" smtClean="0">
                <a:latin typeface="Gill Sans MT" panose="020B0502020104020203" pitchFamily="34" charset="0"/>
              </a:rPr>
              <a:t>2020</a:t>
            </a:r>
            <a:r>
              <a:rPr lang="ro-RO" dirty="0" smtClean="0">
                <a:latin typeface="Gill Sans MT" panose="020B0502020104020203" pitchFamily="34" charset="0"/>
              </a:rPr>
              <a:t> </a:t>
            </a:r>
            <a:r>
              <a:rPr lang="ro-RO" dirty="0" smtClean="0">
                <a:latin typeface="Gill Sans MT" panose="020B0502020104020203" pitchFamily="34" charset="0"/>
              </a:rPr>
              <a:t>–</a:t>
            </a:r>
            <a:r>
              <a:rPr lang="ro-RO" dirty="0">
                <a:latin typeface="Gill Sans MT" panose="020B0502020104020203" pitchFamily="34" charset="0"/>
              </a:rPr>
              <a:t> </a:t>
            </a:r>
            <a:r>
              <a:rPr lang="ro-RO" dirty="0" smtClean="0">
                <a:latin typeface="Gill Sans MT" panose="020B0502020104020203" pitchFamily="34" charset="0"/>
              </a:rPr>
              <a:t>Identificarea </a:t>
            </a:r>
            <a:r>
              <a:rPr lang="ro-RO" dirty="0">
                <a:latin typeface="Gill Sans MT" panose="020B0502020104020203" pitchFamily="34" charset="0"/>
              </a:rPr>
              <a:t>potențialilor parteneri de derulare a stagiilor de practică</a:t>
            </a:r>
            <a:r>
              <a:rPr lang="it-IT" dirty="0" smtClean="0">
                <a:latin typeface="Gill Sans MT" panose="020B0502020104020203" pitchFamily="34" charset="0"/>
              </a:rPr>
              <a:t>;</a:t>
            </a:r>
            <a:endParaRPr lang="ro-RO" dirty="0" smtClean="0">
              <a:latin typeface="Gill Sans MT" panose="020B0502020104020203" pitchFamily="34" charset="0"/>
            </a:endParaRPr>
          </a:p>
          <a:p>
            <a:pPr marL="342900" lvl="0" indent="-342900" algn="just">
              <a:spcBef>
                <a:spcPts val="0"/>
              </a:spcBef>
              <a:buFont typeface="Symbol" panose="05050102010706020507" pitchFamily="18" charset="2"/>
              <a:buChar char=""/>
            </a:pPr>
            <a:r>
              <a:rPr lang="ro-RO" dirty="0" smtClean="0">
                <a:latin typeface="Gill Sans MT" panose="020B0502020104020203" pitchFamily="34" charset="0"/>
              </a:rPr>
              <a:t>Noiembrie </a:t>
            </a:r>
            <a:r>
              <a:rPr lang="ro-RO" b="1" dirty="0" smtClean="0">
                <a:latin typeface="Gill Sans MT" panose="020B0502020104020203" pitchFamily="34" charset="0"/>
              </a:rPr>
              <a:t>2020 </a:t>
            </a:r>
            <a:r>
              <a:rPr lang="ro-RO" dirty="0" smtClean="0">
                <a:latin typeface="Gill Sans MT" panose="020B0502020104020203" pitchFamily="34" charset="0"/>
              </a:rPr>
              <a:t>–</a:t>
            </a:r>
            <a:r>
              <a:rPr lang="it-IT" dirty="0" smtClean="0">
                <a:latin typeface="Gill Sans MT" panose="020B0502020104020203" pitchFamily="34" charset="0"/>
              </a:rPr>
              <a:t> </a:t>
            </a:r>
            <a:r>
              <a:rPr lang="ro-RO" dirty="0" smtClean="0">
                <a:latin typeface="Gill Sans MT" panose="020B0502020104020203" pitchFamily="34" charset="0"/>
              </a:rPr>
              <a:t>Dezvoltarea unei platforme </a:t>
            </a:r>
            <a:r>
              <a:rPr lang="it-IT" dirty="0" smtClean="0">
                <a:latin typeface="Gill Sans MT" panose="020B0502020104020203" pitchFamily="34" charset="0"/>
              </a:rPr>
              <a:t>de </a:t>
            </a:r>
            <a:r>
              <a:rPr lang="it-IT" dirty="0">
                <a:latin typeface="Gill Sans MT" panose="020B0502020104020203" pitchFamily="34" charset="0"/>
              </a:rPr>
              <a:t>comunicare dintre angajatori și universitate</a:t>
            </a:r>
            <a:endParaRPr lang="ro-RO" dirty="0">
              <a:latin typeface="Gill Sans MT" panose="020B0502020104020203" pitchFamily="34" charset="0"/>
            </a:endParaRPr>
          </a:p>
          <a:p>
            <a:pPr marL="342900" lvl="0" indent="-342900" algn="just">
              <a:spcBef>
                <a:spcPts val="0"/>
              </a:spcBef>
              <a:buFont typeface="Symbol" panose="05050102010706020507" pitchFamily="18" charset="2"/>
              <a:buChar char=""/>
            </a:pPr>
            <a:r>
              <a:rPr lang="ro-RO" dirty="0">
                <a:latin typeface="Gill Sans MT" panose="020B0502020104020203" pitchFamily="34" charset="0"/>
              </a:rPr>
              <a:t>Noiembrie</a:t>
            </a:r>
            <a:r>
              <a:rPr lang="ro-RO" b="1" dirty="0">
                <a:latin typeface="Gill Sans MT" panose="020B0502020104020203" pitchFamily="34" charset="0"/>
              </a:rPr>
              <a:t> </a:t>
            </a:r>
            <a:r>
              <a:rPr lang="ro-RO" b="1" dirty="0" smtClean="0">
                <a:latin typeface="Gill Sans MT" panose="020B0502020104020203" pitchFamily="34" charset="0"/>
              </a:rPr>
              <a:t>2020 </a:t>
            </a:r>
            <a:r>
              <a:rPr lang="ro-RO" dirty="0" smtClean="0">
                <a:latin typeface="Gill Sans MT" panose="020B0502020104020203" pitchFamily="34" charset="0"/>
              </a:rPr>
              <a:t>– Crearea HUB-ului </a:t>
            </a:r>
            <a:r>
              <a:rPr lang="ro-RO" dirty="0">
                <a:latin typeface="Gill Sans MT" panose="020B0502020104020203" pitchFamily="34" charset="0"/>
              </a:rPr>
              <a:t>multidisciplinar pentru dobândirea competențelor practice</a:t>
            </a:r>
            <a:endParaRPr lang="en-US" dirty="0">
              <a:latin typeface="Gill Sans MT" panose="020B0502020104020203" pitchFamily="34" charset="0"/>
            </a:endParaRPr>
          </a:p>
        </p:txBody>
      </p:sp>
    </p:spTree>
    <p:extLst>
      <p:ext uri="{BB962C8B-B14F-4D97-AF65-F5344CB8AC3E}">
        <p14:creationId xmlns:p14="http://schemas.microsoft.com/office/powerpoint/2010/main" val="90113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13</a:t>
            </a:fld>
            <a:endParaRPr lang="en-US"/>
          </a:p>
        </p:txBody>
      </p:sp>
      <p:sp>
        <p:nvSpPr>
          <p:cNvPr id="6" name="Title 1">
            <a:extLst>
              <a:ext uri="{FF2B5EF4-FFF2-40B4-BE49-F238E27FC236}">
                <a16:creationId xmlns:a16="http://schemas.microsoft.com/office/drawing/2014/main" id="{4392A9E0-8F3A-3E48-88FF-CCF8103A840F}"/>
              </a:ext>
            </a:extLst>
          </p:cNvPr>
          <p:cNvSpPr txBox="1">
            <a:spLocks/>
          </p:cNvSpPr>
          <p:nvPr/>
        </p:nvSpPr>
        <p:spPr>
          <a:xfrm>
            <a:off x="1371600" y="114604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3200" b="0" i="0" u="none" strike="noStrike" kern="1200" cap="none" spc="0" normalizeH="0" baseline="0" noProof="0" dirty="0" smtClean="0">
                <a:ln>
                  <a:noFill/>
                </a:ln>
                <a:solidFill>
                  <a:srgbClr val="464653"/>
                </a:solidFill>
                <a:effectLst/>
                <a:uLnTx/>
                <a:uFillTx/>
                <a:latin typeface="Gill Sans MT" panose="020B0502020104020203" pitchFamily="34" charset="0"/>
              </a:rPr>
              <a:t>DATE DE CONTACT</a:t>
            </a:r>
            <a:endParaRPr kumimoji="0" lang="ro-RO" sz="3200" b="0" i="0" u="none" strike="noStrike" kern="1200" cap="none" spc="0" normalizeH="0" baseline="0" noProof="0" dirty="0">
              <a:ln>
                <a:noFill/>
              </a:ln>
              <a:solidFill>
                <a:srgbClr val="464653"/>
              </a:solidFill>
              <a:effectLst/>
              <a:uLnTx/>
              <a:uFillTx/>
              <a:latin typeface="Gill Sans MT" panose="020B0502020104020203" pitchFamily="34" charset="0"/>
            </a:endParaRPr>
          </a:p>
        </p:txBody>
      </p:sp>
      <p:graphicFrame>
        <p:nvGraphicFramePr>
          <p:cNvPr id="7" name="Table 6">
            <a:extLst>
              <a:ext uri="{FF2B5EF4-FFF2-40B4-BE49-F238E27FC236}">
                <a16:creationId xmlns:a16="http://schemas.microsoft.com/office/drawing/2014/main" id="{EE120AA9-131A-3245-9BBB-BE09FC7628EB}"/>
              </a:ext>
            </a:extLst>
          </p:cNvPr>
          <p:cNvGraphicFramePr>
            <a:graphicFrameLocks noGrp="1"/>
          </p:cNvGraphicFramePr>
          <p:nvPr>
            <p:extLst>
              <p:ext uri="{D42A27DB-BD31-4B8C-83A1-F6EECF244321}">
                <p14:modId xmlns:p14="http://schemas.microsoft.com/office/powerpoint/2010/main" val="1619935246"/>
              </p:ext>
            </p:extLst>
          </p:nvPr>
        </p:nvGraphicFramePr>
        <p:xfrm>
          <a:off x="1371600" y="2133600"/>
          <a:ext cx="9421368" cy="3578069"/>
        </p:xfrm>
        <a:graphic>
          <a:graphicData uri="http://schemas.openxmlformats.org/drawingml/2006/table">
            <a:tbl>
              <a:tblPr firstRow="1" firstCol="1" bandRow="1"/>
              <a:tblGrid>
                <a:gridCol w="4710684">
                  <a:extLst>
                    <a:ext uri="{9D8B030D-6E8A-4147-A177-3AD203B41FA5}">
                      <a16:colId xmlns:a16="http://schemas.microsoft.com/office/drawing/2014/main" val="4110855718"/>
                    </a:ext>
                  </a:extLst>
                </a:gridCol>
                <a:gridCol w="4710684">
                  <a:extLst>
                    <a:ext uri="{9D8B030D-6E8A-4147-A177-3AD203B41FA5}">
                      <a16:colId xmlns:a16="http://schemas.microsoft.com/office/drawing/2014/main" val="3273114127"/>
                    </a:ext>
                  </a:extLst>
                </a:gridCol>
              </a:tblGrid>
              <a:tr h="3578069">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just">
                        <a:lnSpc>
                          <a:spcPct val="150000"/>
                        </a:lnSpc>
                        <a:spcAft>
                          <a:spcPts val="0"/>
                        </a:spcAft>
                      </a:pPr>
                      <a:r>
                        <a:rPr lang="ro-RO" sz="1800" noProof="0" dirty="0" smtClean="0">
                          <a:solidFill>
                            <a:schemeClr val="tx2"/>
                          </a:solidFill>
                          <a:effectLst/>
                        </a:rPr>
                        <a:t> </a:t>
                      </a:r>
                      <a:endParaRPr lang="ro-RO" sz="1600" noProof="0" dirty="0" smtClean="0">
                        <a:solidFill>
                          <a:schemeClr val="tx2"/>
                        </a:solidFill>
                        <a:effectLst/>
                      </a:endParaRPr>
                    </a:p>
                    <a:p>
                      <a:pPr algn="just">
                        <a:lnSpc>
                          <a:spcPct val="150000"/>
                        </a:lnSpc>
                        <a:spcAft>
                          <a:spcPts val="0"/>
                        </a:spcAft>
                      </a:pPr>
                      <a:r>
                        <a:rPr lang="ro-RO" sz="1800" noProof="0" dirty="0" smtClean="0">
                          <a:solidFill>
                            <a:schemeClr val="tx2"/>
                          </a:solidFill>
                          <a:effectLst/>
                        </a:rPr>
                        <a:t>Universitatea de Vest din Timișoara </a:t>
                      </a:r>
                      <a:endParaRPr lang="ro-RO" sz="1600" noProof="0" dirty="0" smtClean="0">
                        <a:solidFill>
                          <a:schemeClr val="tx2"/>
                        </a:solidFill>
                        <a:effectLst/>
                      </a:endParaRPr>
                    </a:p>
                    <a:p>
                      <a:pPr algn="just">
                        <a:lnSpc>
                          <a:spcPct val="150000"/>
                        </a:lnSpc>
                        <a:spcAft>
                          <a:spcPts val="0"/>
                        </a:spcAft>
                      </a:pPr>
                      <a:r>
                        <a:rPr lang="ro-RO" sz="1800" noProof="0" dirty="0" smtClean="0">
                          <a:solidFill>
                            <a:schemeClr val="tx2"/>
                          </a:solidFill>
                          <a:effectLst/>
                        </a:rPr>
                        <a:t>B-dul Vasile Pârvan, nr.4, Timișoara, jud. Timiș</a:t>
                      </a:r>
                    </a:p>
                    <a:p>
                      <a:pPr algn="just">
                        <a:lnSpc>
                          <a:spcPct val="150000"/>
                        </a:lnSpc>
                        <a:spcAft>
                          <a:spcPts val="0"/>
                        </a:spcAft>
                      </a:pPr>
                      <a:endParaRPr lang="ro-RO" sz="1800" noProof="0" dirty="0" smtClean="0">
                        <a:solidFill>
                          <a:schemeClr val="tx2"/>
                        </a:solidFill>
                        <a:effectLst/>
                      </a:endParaRPr>
                    </a:p>
                    <a:p>
                      <a:pPr algn="just">
                        <a:lnSpc>
                          <a:spcPct val="150000"/>
                        </a:lnSpc>
                        <a:spcAft>
                          <a:spcPts val="0"/>
                        </a:spcAft>
                      </a:pPr>
                      <a:r>
                        <a:rPr lang="ro-RO" sz="1800" noProof="0" dirty="0" smtClean="0">
                          <a:solidFill>
                            <a:schemeClr val="tx2"/>
                          </a:solidFill>
                          <a:effectLst/>
                        </a:rPr>
                        <a:t>Sala </a:t>
                      </a:r>
                      <a:r>
                        <a:rPr lang="ro-RO" sz="1800" noProof="0" dirty="0" smtClean="0">
                          <a:solidFill>
                            <a:schemeClr val="tx2"/>
                          </a:solidFill>
                          <a:effectLst/>
                        </a:rPr>
                        <a:t>DAIP,</a:t>
                      </a:r>
                      <a:r>
                        <a:rPr lang="ro-RO" sz="1800" baseline="0" noProof="0" dirty="0" smtClean="0">
                          <a:solidFill>
                            <a:schemeClr val="tx2"/>
                          </a:solidFill>
                          <a:effectLst/>
                        </a:rPr>
                        <a:t> Et.1, Sala 102</a:t>
                      </a:r>
                      <a:endParaRPr lang="ro-RO" sz="160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just">
                        <a:lnSpc>
                          <a:spcPct val="150000"/>
                        </a:lnSpc>
                        <a:spcAft>
                          <a:spcPts val="0"/>
                        </a:spcAft>
                      </a:pPr>
                      <a:r>
                        <a:rPr lang="ro-RO" sz="1800" noProof="0" dirty="0" smtClean="0">
                          <a:solidFill>
                            <a:schemeClr val="tx2"/>
                          </a:solidFill>
                          <a:effectLst/>
                        </a:rPr>
                        <a:t> </a:t>
                      </a:r>
                      <a:endParaRPr lang="ro-RO" sz="1600" noProof="0" dirty="0" smtClean="0">
                        <a:solidFill>
                          <a:schemeClr val="tx2"/>
                        </a:solidFill>
                        <a:effectLst/>
                      </a:endParaRPr>
                    </a:p>
                    <a:p>
                      <a:pPr algn="just">
                        <a:lnSpc>
                          <a:spcPct val="150000"/>
                        </a:lnSpc>
                        <a:spcAft>
                          <a:spcPts val="0"/>
                        </a:spcAft>
                      </a:pPr>
                      <a:r>
                        <a:rPr lang="ro-RO" sz="1800" noProof="0" dirty="0" smtClean="0">
                          <a:solidFill>
                            <a:schemeClr val="tx2"/>
                          </a:solidFill>
                          <a:effectLst/>
                        </a:rPr>
                        <a:t>e-mail: </a:t>
                      </a:r>
                      <a:r>
                        <a:rPr lang="ro-RO" sz="1800" noProof="0" dirty="0" smtClean="0">
                          <a:solidFill>
                            <a:schemeClr val="tx2"/>
                          </a:solidFill>
                          <a:effectLst/>
                        </a:rPr>
                        <a:t>daip@e-uvt.ro</a:t>
                      </a:r>
                      <a:endParaRPr lang="en-US" sz="1800" noProof="0" dirty="0" smtClean="0">
                        <a:solidFill>
                          <a:schemeClr val="tx2"/>
                        </a:solidFill>
                        <a:effectLst/>
                      </a:endParaRPr>
                    </a:p>
                    <a:p>
                      <a:pPr algn="just">
                        <a:lnSpc>
                          <a:spcPct val="150000"/>
                        </a:lnSpc>
                        <a:spcAft>
                          <a:spcPts val="0"/>
                        </a:spcAft>
                      </a:pPr>
                      <a:endParaRPr lang="ro-RO" sz="1800" noProof="0" dirty="0" smtClean="0">
                        <a:solidFill>
                          <a:schemeClr val="tx2"/>
                        </a:solidFill>
                        <a:effectLst/>
                      </a:endParaRPr>
                    </a:p>
                    <a:p>
                      <a:pPr algn="just">
                        <a:lnSpc>
                          <a:spcPct val="150000"/>
                        </a:lnSpc>
                        <a:spcAft>
                          <a:spcPts val="0"/>
                        </a:spcAft>
                      </a:pPr>
                      <a:endParaRPr lang="ro-RO" sz="1800" noProof="0" dirty="0" smtClean="0">
                        <a:solidFill>
                          <a:schemeClr val="tx2"/>
                        </a:solidFill>
                        <a:effectLst/>
                      </a:endParaRPr>
                    </a:p>
                    <a:p>
                      <a:pPr algn="just">
                        <a:lnSpc>
                          <a:spcPct val="150000"/>
                        </a:lnSpc>
                        <a:spcAft>
                          <a:spcPts val="0"/>
                        </a:spcAft>
                      </a:pPr>
                      <a:endParaRPr lang="ro-RO" sz="1800" noProof="0" dirty="0" smtClean="0">
                        <a:solidFill>
                          <a:schemeClr val="tx2"/>
                        </a:solidFill>
                        <a:effectLst/>
                      </a:endParaRPr>
                    </a:p>
                    <a:p>
                      <a:pPr algn="just">
                        <a:lnSpc>
                          <a:spcPct val="150000"/>
                        </a:lnSpc>
                        <a:spcAft>
                          <a:spcPts val="0"/>
                        </a:spcAft>
                      </a:pPr>
                      <a:r>
                        <a:rPr lang="ro-RO" sz="1800" noProof="0" dirty="0" smtClean="0">
                          <a:solidFill>
                            <a:schemeClr val="tx2"/>
                          </a:solidFill>
                          <a:effectLst/>
                        </a:rPr>
                        <a:t>Telefon: 0256/592.338</a:t>
                      </a:r>
                      <a:endParaRPr lang="ro-RO" sz="1600" noProof="0" dirty="0" smtClean="0">
                        <a:solidFill>
                          <a:schemeClr val="tx2"/>
                        </a:solidFill>
                        <a:effectLst/>
                      </a:endParaRPr>
                    </a:p>
                    <a:p>
                      <a:pPr algn="just">
                        <a:lnSpc>
                          <a:spcPct val="150000"/>
                        </a:lnSpc>
                        <a:spcAft>
                          <a:spcPts val="0"/>
                        </a:spcAft>
                      </a:pPr>
                      <a:r>
                        <a:rPr lang="ro-RO" sz="1600" noProof="0" dirty="0" smtClean="0">
                          <a:solidFill>
                            <a:schemeClr val="tx2"/>
                          </a:solidFill>
                          <a:effectLst/>
                        </a:rPr>
                        <a:t> </a:t>
                      </a:r>
                      <a:endParaRPr lang="ro-RO" sz="160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296823498"/>
                  </a:ext>
                </a:extLst>
              </a:tr>
            </a:tbl>
          </a:graphicData>
        </a:graphic>
      </p:graphicFrame>
    </p:spTree>
    <p:extLst>
      <p:ext uri="{BB962C8B-B14F-4D97-AF65-F5344CB8AC3E}">
        <p14:creationId xmlns:p14="http://schemas.microsoft.com/office/powerpoint/2010/main" val="2754390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41426E1-C8BA-A34D-BEE0-A3CAB6673E81}"/>
              </a:ext>
            </a:extLst>
          </p:cNvPr>
          <p:cNvSpPr>
            <a:spLocks noGrp="1"/>
          </p:cNvSpPr>
          <p:nvPr>
            <p:ph type="title"/>
          </p:nvPr>
        </p:nvSpPr>
        <p:spPr>
          <a:xfrm>
            <a:off x="2057400" y="2971800"/>
            <a:ext cx="8229600" cy="914400"/>
          </a:xfrm>
        </p:spPr>
        <p:txBody>
          <a:bodyPr/>
          <a:lstStyle/>
          <a:p>
            <a:pPr algn="ctr"/>
            <a:r>
              <a:rPr lang="ro-RO" dirty="0">
                <a:latin typeface="Gill Sans MT" panose="020B0502020104020203" pitchFamily="34" charset="0"/>
              </a:rPr>
              <a:t>Vă mulțumim pentru atenție!</a:t>
            </a:r>
          </a:p>
        </p:txBody>
      </p:sp>
      <p:sp>
        <p:nvSpPr>
          <p:cNvPr id="4" name="Slide Number Placeholder 3"/>
          <p:cNvSpPr>
            <a:spLocks noGrp="1"/>
          </p:cNvSpPr>
          <p:nvPr>
            <p:ph type="sldNum" sz="quarter" idx="12"/>
          </p:nvPr>
        </p:nvSpPr>
        <p:spPr/>
        <p:txBody>
          <a:bodyPr/>
          <a:lstStyle/>
          <a:p>
            <a:fld id="{E3AD20BC-B8C3-4FFC-8B0C-C7FCD57BA6AB}" type="slidenum">
              <a:rPr lang="en-US" smtClean="0"/>
              <a:pPr/>
              <a:t>14</a:t>
            </a:fld>
            <a:endParaRPr lang="en-US" dirty="0"/>
          </a:p>
        </p:txBody>
      </p:sp>
    </p:spTree>
    <p:extLst>
      <p:ext uri="{BB962C8B-B14F-4D97-AF65-F5344CB8AC3E}">
        <p14:creationId xmlns:p14="http://schemas.microsoft.com/office/powerpoint/2010/main" val="27984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2</a:t>
            </a:fld>
            <a:endParaRPr lang="en-US" dirty="0"/>
          </a:p>
        </p:txBody>
      </p:sp>
      <p:sp>
        <p:nvSpPr>
          <p:cNvPr id="5" name="Content Placeholder 2">
            <a:extLst>
              <a:ext uri="{FF2B5EF4-FFF2-40B4-BE49-F238E27FC236}">
                <a16:creationId xmlns:a16="http://schemas.microsoft.com/office/drawing/2014/main" id="{0691FA9D-90A0-4922-AE9F-964A64553868}"/>
              </a:ext>
            </a:extLst>
          </p:cNvPr>
          <p:cNvSpPr>
            <a:spLocks noGrp="1"/>
          </p:cNvSpPr>
          <p:nvPr>
            <p:ph idx="1"/>
          </p:nvPr>
        </p:nvSpPr>
        <p:spPr>
          <a:xfrm>
            <a:off x="1752600" y="2423224"/>
            <a:ext cx="7886700" cy="3662363"/>
          </a:xfrm>
        </p:spPr>
        <p:txBody>
          <a:bodyPr>
            <a:normAutofit/>
          </a:bodyPr>
          <a:lstStyle/>
          <a:p>
            <a:pPr marL="274320" lvl="0" indent="-274320">
              <a:lnSpc>
                <a:spcPct val="100000"/>
              </a:lnSpc>
              <a:spcBef>
                <a:spcPts val="600"/>
              </a:spcBef>
              <a:buClr>
                <a:srgbClr val="727CA3"/>
              </a:buClr>
              <a:buSzPct val="76000"/>
              <a:buFont typeface="Wingdings 3"/>
              <a:buChar char=""/>
            </a:pPr>
            <a:r>
              <a:rPr lang="ro-RO" sz="2600" dirty="0">
                <a:latin typeface="Gill Sans MT"/>
              </a:rPr>
              <a:t>Prezentare generală</a:t>
            </a:r>
          </a:p>
          <a:p>
            <a:pPr marL="274320" lvl="0" indent="-274320">
              <a:lnSpc>
                <a:spcPct val="100000"/>
              </a:lnSpc>
              <a:spcBef>
                <a:spcPts val="600"/>
              </a:spcBef>
              <a:buClr>
                <a:srgbClr val="727CA3"/>
              </a:buClr>
              <a:buSzPct val="76000"/>
              <a:buFont typeface="Wingdings 3"/>
              <a:buChar char=""/>
            </a:pPr>
            <a:r>
              <a:rPr lang="ro-RO" sz="2600" dirty="0">
                <a:latin typeface="Gill Sans MT"/>
              </a:rPr>
              <a:t>Obiective</a:t>
            </a:r>
          </a:p>
          <a:p>
            <a:pPr marL="274320" lvl="0" indent="-274320">
              <a:lnSpc>
                <a:spcPct val="100000"/>
              </a:lnSpc>
              <a:spcBef>
                <a:spcPts val="600"/>
              </a:spcBef>
              <a:buClr>
                <a:srgbClr val="727CA3"/>
              </a:buClr>
              <a:buSzPct val="76000"/>
              <a:buFont typeface="Wingdings 3"/>
              <a:buChar char=""/>
            </a:pPr>
            <a:r>
              <a:rPr lang="ro-RO" sz="2600" dirty="0">
                <a:latin typeface="Gill Sans MT"/>
              </a:rPr>
              <a:t>Activități proiect</a:t>
            </a:r>
          </a:p>
          <a:p>
            <a:pPr marL="274320" lvl="0" indent="-274320">
              <a:lnSpc>
                <a:spcPct val="100000"/>
              </a:lnSpc>
              <a:spcBef>
                <a:spcPts val="600"/>
              </a:spcBef>
              <a:buClr>
                <a:srgbClr val="727CA3"/>
              </a:buClr>
              <a:buSzPct val="76000"/>
              <a:buFont typeface="Wingdings 3"/>
              <a:buChar char=""/>
            </a:pPr>
            <a:r>
              <a:rPr lang="ro-RO" sz="2600" dirty="0">
                <a:latin typeface="Gill Sans MT"/>
              </a:rPr>
              <a:t>Grup țintă</a:t>
            </a:r>
          </a:p>
          <a:p>
            <a:pPr marL="274320" lvl="0" indent="-274320">
              <a:lnSpc>
                <a:spcPct val="100000"/>
              </a:lnSpc>
              <a:spcBef>
                <a:spcPts val="600"/>
              </a:spcBef>
              <a:buClr>
                <a:srgbClr val="727CA3"/>
              </a:buClr>
              <a:buSzPct val="76000"/>
              <a:buFont typeface="Wingdings 3"/>
              <a:buChar char=""/>
            </a:pPr>
            <a:r>
              <a:rPr lang="ro-RO" sz="2600" dirty="0">
                <a:latin typeface="Gill Sans MT"/>
              </a:rPr>
              <a:t>Arie de implementare</a:t>
            </a:r>
          </a:p>
          <a:p>
            <a:pPr marL="274320" lvl="0" indent="-274320">
              <a:lnSpc>
                <a:spcPct val="100000"/>
              </a:lnSpc>
              <a:spcBef>
                <a:spcPts val="600"/>
              </a:spcBef>
              <a:buClr>
                <a:srgbClr val="727CA3"/>
              </a:buClr>
              <a:buSzPct val="76000"/>
              <a:buFont typeface="Wingdings 3"/>
              <a:buChar char=""/>
            </a:pPr>
            <a:r>
              <a:rPr lang="ro-RO" sz="2600" dirty="0">
                <a:latin typeface="Gill Sans MT"/>
              </a:rPr>
              <a:t>Indicatori și </a:t>
            </a:r>
            <a:r>
              <a:rPr lang="ro-RO" sz="2600" dirty="0" smtClean="0">
                <a:latin typeface="Gill Sans MT"/>
              </a:rPr>
              <a:t>rezultate</a:t>
            </a:r>
          </a:p>
        </p:txBody>
      </p:sp>
      <p:sp>
        <p:nvSpPr>
          <p:cNvPr id="6" name="Title 1">
            <a:extLst>
              <a:ext uri="{FF2B5EF4-FFF2-40B4-BE49-F238E27FC236}">
                <a16:creationId xmlns:a16="http://schemas.microsoft.com/office/drawing/2014/main" id="{FEE0D167-45FD-4DD3-A6E1-5D322D70CF55}"/>
              </a:ext>
            </a:extLst>
          </p:cNvPr>
          <p:cNvSpPr>
            <a:spLocks noGrp="1"/>
          </p:cNvSpPr>
          <p:nvPr>
            <p:ph type="title"/>
          </p:nvPr>
        </p:nvSpPr>
        <p:spPr>
          <a:xfrm>
            <a:off x="1752600" y="1097661"/>
            <a:ext cx="7886700" cy="1325563"/>
          </a:xfrm>
        </p:spPr>
        <p:txBody>
          <a:bodyPr/>
          <a:lstStyle/>
          <a:p>
            <a:r>
              <a:rPr lang="ro-RO" dirty="0">
                <a:latin typeface="Gill Sans MT" panose="020B0502020104020203" pitchFamily="34" charset="0"/>
              </a:rPr>
              <a:t>AGENDĂ</a:t>
            </a:r>
            <a:endParaRPr lang="en-US" dirty="0">
              <a:solidFill>
                <a:schemeClr val="tx2"/>
              </a:solidFill>
              <a:latin typeface="Gill Sans MT" panose="020B0502020104020203" pitchFamily="34" charset="0"/>
            </a:endParaRPr>
          </a:p>
        </p:txBody>
      </p:sp>
    </p:spTree>
    <p:extLst>
      <p:ext uri="{BB962C8B-B14F-4D97-AF65-F5344CB8AC3E}">
        <p14:creationId xmlns:p14="http://schemas.microsoft.com/office/powerpoint/2010/main" val="111840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3</a:t>
            </a:fld>
            <a:endParaRPr lang="en-US" dirty="0"/>
          </a:p>
        </p:txBody>
      </p:sp>
      <p:sp>
        <p:nvSpPr>
          <p:cNvPr id="5" name="Title 1"/>
          <p:cNvSpPr>
            <a:spLocks noGrp="1"/>
          </p:cNvSpPr>
          <p:nvPr>
            <p:ph type="title"/>
          </p:nvPr>
        </p:nvSpPr>
        <p:spPr>
          <a:xfrm>
            <a:off x="1219200" y="1219200"/>
            <a:ext cx="7886700" cy="990600"/>
          </a:xfrm>
        </p:spPr>
        <p:txBody>
          <a:bodyPr/>
          <a:lstStyle/>
          <a:p>
            <a:r>
              <a:rPr lang="ro-RO" dirty="0" smtClean="0">
                <a:latin typeface="Gill Sans MT" panose="020B0502020104020203" pitchFamily="34" charset="0"/>
              </a:rPr>
              <a:t>PREZENTARE GENERALĂ</a:t>
            </a:r>
            <a:endParaRPr lang="ro-RO" dirty="0">
              <a:latin typeface="Gill Sans MT" panose="020B0502020104020203" pitchFamily="34" charset="0"/>
            </a:endParaRPr>
          </a:p>
        </p:txBody>
      </p:sp>
      <p:sp>
        <p:nvSpPr>
          <p:cNvPr id="6" name="Rectangle 5"/>
          <p:cNvSpPr/>
          <p:nvPr/>
        </p:nvSpPr>
        <p:spPr>
          <a:xfrm>
            <a:off x="1219200" y="2020918"/>
            <a:ext cx="9982200" cy="4524315"/>
          </a:xfrm>
          <a:prstGeom prst="rect">
            <a:avLst/>
          </a:prstGeom>
        </p:spPr>
        <p:txBody>
          <a:bodyPr wrap="square">
            <a:spAutoFit/>
          </a:bodyPr>
          <a:lstStyle/>
          <a:p>
            <a:pPr algn="just"/>
            <a:r>
              <a:rPr lang="ro-RO" sz="2400" b="1" dirty="0">
                <a:latin typeface="Gill Sans MT" panose="020B0502020104020203" pitchFamily="34" charset="0"/>
              </a:rPr>
              <a:t>Practica de calitate pentru o carieră de succes</a:t>
            </a:r>
            <a:endParaRPr lang="ro-RO" sz="2400" dirty="0">
              <a:latin typeface="Gill Sans MT" panose="020B0502020104020203" pitchFamily="34" charset="0"/>
            </a:endParaRPr>
          </a:p>
          <a:p>
            <a:pPr algn="just"/>
            <a:r>
              <a:rPr lang="ro-RO" sz="2400" dirty="0">
                <a:solidFill>
                  <a:srgbClr val="002060"/>
                </a:solidFill>
                <a:latin typeface="Gill Sans MT" panose="020B0502020104020203" pitchFamily="34" charset="0"/>
              </a:rPr>
              <a:t>Durată: </a:t>
            </a:r>
            <a:r>
              <a:rPr lang="ro-RO" sz="2400" dirty="0" smtClean="0">
                <a:latin typeface="Gill Sans MT" panose="020B0502020104020203" pitchFamily="34" charset="0"/>
              </a:rPr>
              <a:t>24 </a:t>
            </a:r>
            <a:r>
              <a:rPr lang="ro-RO" sz="2400" dirty="0">
                <a:latin typeface="Gill Sans MT" panose="020B0502020104020203" pitchFamily="34" charset="0"/>
              </a:rPr>
              <a:t>luni</a:t>
            </a:r>
          </a:p>
          <a:p>
            <a:pPr algn="just"/>
            <a:r>
              <a:rPr lang="ro-RO" sz="2400" dirty="0">
                <a:solidFill>
                  <a:srgbClr val="002060"/>
                </a:solidFill>
                <a:latin typeface="Gill Sans MT" panose="020B0502020104020203" pitchFamily="34" charset="0"/>
              </a:rPr>
              <a:t>Perioadă implementare</a:t>
            </a:r>
            <a:r>
              <a:rPr lang="ro-RO" sz="2400" dirty="0">
                <a:latin typeface="Gill Sans MT" panose="020B0502020104020203" pitchFamily="34" charset="0"/>
              </a:rPr>
              <a:t>: </a:t>
            </a:r>
            <a:r>
              <a:rPr lang="ro-RO" sz="2400" dirty="0" smtClean="0">
                <a:latin typeface="Gill Sans MT" panose="020B0502020104020203" pitchFamily="34" charset="0"/>
              </a:rPr>
              <a:t>21.</a:t>
            </a:r>
            <a:r>
              <a:rPr lang="en-US" sz="2400" dirty="0" smtClean="0">
                <a:latin typeface="Gill Sans MT" panose="020B0502020104020203" pitchFamily="34" charset="0"/>
              </a:rPr>
              <a:t>09</a:t>
            </a:r>
            <a:r>
              <a:rPr lang="ro-RO" sz="2400" dirty="0" smtClean="0">
                <a:latin typeface="Gill Sans MT" panose="020B0502020104020203" pitchFamily="34" charset="0"/>
              </a:rPr>
              <a:t>.2020 </a:t>
            </a:r>
            <a:r>
              <a:rPr lang="ro-RO" sz="2400" dirty="0" smtClean="0">
                <a:latin typeface="Gill Sans MT" panose="020B0502020104020203" pitchFamily="34" charset="0"/>
              </a:rPr>
              <a:t>- </a:t>
            </a:r>
            <a:r>
              <a:rPr lang="ro-RO" sz="2400" dirty="0" smtClean="0">
                <a:latin typeface="Gill Sans MT" panose="020B0502020104020203" pitchFamily="34" charset="0"/>
              </a:rPr>
              <a:t>20</a:t>
            </a:r>
            <a:r>
              <a:rPr lang="it-IT" sz="2400" dirty="0" smtClean="0">
                <a:latin typeface="Gill Sans MT" panose="020B0502020104020203" pitchFamily="34" charset="0"/>
              </a:rPr>
              <a:t>.</a:t>
            </a:r>
            <a:r>
              <a:rPr lang="en-US" sz="2400" dirty="0" smtClean="0">
                <a:latin typeface="Gill Sans MT" panose="020B0502020104020203" pitchFamily="34" charset="0"/>
              </a:rPr>
              <a:t>09</a:t>
            </a:r>
            <a:r>
              <a:rPr lang="it-IT" sz="2400" dirty="0" smtClean="0">
                <a:latin typeface="Gill Sans MT" panose="020B0502020104020203" pitchFamily="34" charset="0"/>
              </a:rPr>
              <a:t>.202</a:t>
            </a:r>
            <a:r>
              <a:rPr lang="ro-RO" sz="2400" dirty="0" smtClean="0">
                <a:latin typeface="Gill Sans MT" panose="020B0502020104020203" pitchFamily="34" charset="0"/>
              </a:rPr>
              <a:t>2</a:t>
            </a:r>
          </a:p>
          <a:p>
            <a:pPr algn="just"/>
            <a:r>
              <a:rPr lang="ro-RO" sz="2400" dirty="0" smtClean="0">
                <a:solidFill>
                  <a:schemeClr val="tx2"/>
                </a:solidFill>
                <a:latin typeface="Gill Sans MT" panose="020B0502020104020203" pitchFamily="34" charset="0"/>
              </a:rPr>
              <a:t>Parteneri: </a:t>
            </a:r>
            <a:r>
              <a:rPr lang="ro-RO" sz="2400" dirty="0" smtClean="0">
                <a:latin typeface="Gill Sans MT" panose="020B0502020104020203" pitchFamily="34" charset="0"/>
              </a:rPr>
              <a:t>Universitatea de Vest din Timișoara – Lider parteneriat</a:t>
            </a:r>
          </a:p>
          <a:p>
            <a:pPr algn="just"/>
            <a:r>
              <a:rPr lang="ro-RO" sz="2400" dirty="0">
                <a:latin typeface="Gill Sans MT" panose="020B0502020104020203" pitchFamily="34" charset="0"/>
              </a:rPr>
              <a:t> </a:t>
            </a:r>
            <a:r>
              <a:rPr lang="ro-RO" sz="2400" dirty="0" smtClean="0">
                <a:latin typeface="Gill Sans MT" panose="020B0502020104020203" pitchFamily="34" charset="0"/>
              </a:rPr>
              <a:t>              </a:t>
            </a:r>
            <a:r>
              <a:rPr lang="en-US" sz="2400" dirty="0">
                <a:latin typeface="Gill Sans MT" panose="020B0502020104020203" pitchFamily="34" charset="0"/>
              </a:rPr>
              <a:t>SC GI GROUP STAFFING COMPANY </a:t>
            </a:r>
            <a:r>
              <a:rPr lang="en-US" sz="2400" dirty="0" smtClean="0">
                <a:latin typeface="Gill Sans MT" panose="020B0502020104020203" pitchFamily="34" charset="0"/>
              </a:rPr>
              <a:t>SRL</a:t>
            </a:r>
            <a:r>
              <a:rPr lang="ro-RO" sz="2400" dirty="0" smtClean="0">
                <a:latin typeface="Gill Sans MT" panose="020B0502020104020203" pitchFamily="34" charset="0"/>
              </a:rPr>
              <a:t> – Partener 1</a:t>
            </a:r>
            <a:endParaRPr lang="ro-RO" sz="2400" dirty="0">
              <a:latin typeface="Gill Sans MT" panose="020B0502020104020203" pitchFamily="34" charset="0"/>
            </a:endParaRPr>
          </a:p>
          <a:p>
            <a:pPr algn="just"/>
            <a:r>
              <a:rPr lang="ro-RO" sz="2400" dirty="0">
                <a:solidFill>
                  <a:srgbClr val="002060"/>
                </a:solidFill>
                <a:latin typeface="Gill Sans MT" panose="020B0502020104020203" pitchFamily="34" charset="0"/>
              </a:rPr>
              <a:t>Valoare proiect</a:t>
            </a:r>
            <a:r>
              <a:rPr lang="ro-RO" sz="2400" dirty="0">
                <a:latin typeface="Gill Sans MT" panose="020B0502020104020203" pitchFamily="34" charset="0"/>
              </a:rPr>
              <a:t>: </a:t>
            </a:r>
            <a:r>
              <a:rPr lang="ro-RO" sz="2400" dirty="0" smtClean="0">
                <a:latin typeface="Gill Sans MT" panose="020B0502020104020203" pitchFamily="34" charset="0"/>
              </a:rPr>
              <a:t>4,328,105.52  </a:t>
            </a:r>
            <a:r>
              <a:rPr lang="ro-RO" sz="2400" dirty="0" smtClean="0">
                <a:latin typeface="Gill Sans MT" panose="020B0502020104020203" pitchFamily="34" charset="0"/>
              </a:rPr>
              <a:t>lei</a:t>
            </a:r>
            <a:endParaRPr lang="ro-RO" sz="2400" dirty="0" smtClean="0">
              <a:latin typeface="Gill Sans MT" panose="020B0502020104020203" pitchFamily="34" charset="0"/>
            </a:endParaRPr>
          </a:p>
          <a:p>
            <a:pPr algn="just"/>
            <a:r>
              <a:rPr lang="ro-RO" sz="2400" dirty="0">
                <a:solidFill>
                  <a:srgbClr val="002060"/>
                </a:solidFill>
                <a:latin typeface="Gill Sans MT" panose="020B0502020104020203" pitchFamily="34" charset="0"/>
              </a:rPr>
              <a:t>Apel proiecte</a:t>
            </a:r>
            <a:r>
              <a:rPr lang="ro-RO" sz="2400" dirty="0">
                <a:latin typeface="Gill Sans MT" panose="020B0502020104020203" pitchFamily="34" charset="0"/>
              </a:rPr>
              <a:t>: </a:t>
            </a:r>
            <a:r>
              <a:rPr lang="ro-RO" sz="2400" dirty="0">
                <a:latin typeface="Gill Sans MT" panose="020B0502020104020203" pitchFamily="34" charset="0"/>
              </a:rPr>
              <a:t>POCU/626/6/13/Creșterea numărului absolvenților de învățământ terțiar universitar și non-universitar care își găsesc un loc de muncă urmare a accesului la activități de învățare/ cercetare/ inovare la un potențial loc de muncă, cu accent pe sectoarele economice cu potențial competitiv identificate conform SNC și domeniile de specializare inteligentă conform SNCDI</a:t>
            </a:r>
            <a:endParaRPr lang="ro-RO" sz="2400" dirty="0">
              <a:latin typeface="Gill Sans MT" panose="020B0502020104020203" pitchFamily="34" charset="0"/>
            </a:endParaRPr>
          </a:p>
        </p:txBody>
      </p:sp>
    </p:spTree>
    <p:extLst>
      <p:ext uri="{BB962C8B-B14F-4D97-AF65-F5344CB8AC3E}">
        <p14:creationId xmlns:p14="http://schemas.microsoft.com/office/powerpoint/2010/main" val="137691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4</a:t>
            </a:fld>
            <a:endParaRPr lang="en-US"/>
          </a:p>
        </p:txBody>
      </p:sp>
      <p:sp>
        <p:nvSpPr>
          <p:cNvPr id="5" name="Title 1">
            <a:extLst>
              <a:ext uri="{FF2B5EF4-FFF2-40B4-BE49-F238E27FC236}">
                <a16:creationId xmlns:a16="http://schemas.microsoft.com/office/drawing/2014/main" id="{FEE0D167-45FD-4DD3-A6E1-5D322D70CF55}"/>
              </a:ext>
            </a:extLst>
          </p:cNvPr>
          <p:cNvSpPr>
            <a:spLocks noGrp="1"/>
          </p:cNvSpPr>
          <p:nvPr>
            <p:ph type="title"/>
          </p:nvPr>
        </p:nvSpPr>
        <p:spPr>
          <a:xfrm>
            <a:off x="1371600" y="1295400"/>
            <a:ext cx="7886700" cy="925267"/>
          </a:xfrm>
        </p:spPr>
        <p:txBody>
          <a:bodyPr/>
          <a:lstStyle/>
          <a:p>
            <a:r>
              <a:rPr lang="ro-RO" dirty="0" smtClean="0">
                <a:latin typeface="Gill Sans MT" panose="020B0502020104020203" pitchFamily="34" charset="0"/>
              </a:rPr>
              <a:t>OBIECTIVUL GENERAL</a:t>
            </a:r>
            <a:endParaRPr lang="en-US" dirty="0">
              <a:latin typeface="Gill Sans MT" panose="020B0502020104020203" pitchFamily="34" charset="0"/>
            </a:endParaRPr>
          </a:p>
        </p:txBody>
      </p:sp>
      <p:grpSp>
        <p:nvGrpSpPr>
          <p:cNvPr id="6" name="Group 5"/>
          <p:cNvGrpSpPr/>
          <p:nvPr/>
        </p:nvGrpSpPr>
        <p:grpSpPr>
          <a:xfrm>
            <a:off x="1258824" y="2220667"/>
            <a:ext cx="10018776" cy="3714504"/>
            <a:chOff x="0" y="1375"/>
            <a:chExt cx="7920880" cy="3237609"/>
          </a:xfrm>
          <a:scene3d>
            <a:camera prst="orthographicFront"/>
            <a:lightRig rig="flat" dir="t"/>
          </a:scene3d>
        </p:grpSpPr>
        <p:sp>
          <p:nvSpPr>
            <p:cNvPr id="7" name="Rounded Rectangle 6"/>
            <p:cNvSpPr/>
            <p:nvPr/>
          </p:nvSpPr>
          <p:spPr>
            <a:xfrm>
              <a:off x="0" y="1375"/>
              <a:ext cx="7920880" cy="3237609"/>
            </a:xfrm>
            <a:prstGeom prst="roundRect">
              <a:avLst/>
            </a:prstGeom>
            <a:solidFill>
              <a:srgbClr val="9FB8CD"/>
            </a:solidFill>
            <a:ln>
              <a:noFill/>
            </a:ln>
            <a:effectLst/>
            <a:sp3d prstMaterial="dkEdge">
              <a:bevelT w="8200" h="38100"/>
            </a:sp3d>
          </p:spPr>
        </p:sp>
        <p:sp>
          <p:nvSpPr>
            <p:cNvPr id="8" name="Rounded Rectangle 4"/>
            <p:cNvSpPr txBox="1"/>
            <p:nvPr/>
          </p:nvSpPr>
          <p:spPr>
            <a:xfrm>
              <a:off x="158047" y="159422"/>
              <a:ext cx="7604786" cy="2921515"/>
            </a:xfrm>
            <a:prstGeom prst="rect">
              <a:avLst/>
            </a:prstGeom>
            <a:noFill/>
            <a:ln>
              <a:noFill/>
            </a:ln>
            <a:effectLst/>
            <a:sp3d/>
          </p:spPr>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ro-RO" sz="2800" b="0" i="0" u="none" strike="noStrike" kern="1200" cap="none" spc="0" normalizeH="0" baseline="0" noProof="1">
                <a:ln>
                  <a:noFill/>
                </a:ln>
                <a:solidFill>
                  <a:sysClr val="window" lastClr="FFFFFF"/>
                </a:solidFill>
                <a:effectLst/>
                <a:uLnTx/>
                <a:uFillTx/>
                <a:latin typeface="Gill Sans MT"/>
              </a:endParaRPr>
            </a:p>
          </p:txBody>
        </p:sp>
      </p:grpSp>
      <p:sp>
        <p:nvSpPr>
          <p:cNvPr id="9" name="Rectangle 8"/>
          <p:cNvSpPr/>
          <p:nvPr/>
        </p:nvSpPr>
        <p:spPr>
          <a:xfrm>
            <a:off x="1449587" y="2819400"/>
            <a:ext cx="9514069" cy="2246769"/>
          </a:xfrm>
          <a:prstGeom prst="rect">
            <a:avLst/>
          </a:prstGeom>
        </p:spPr>
        <p:txBody>
          <a:bodyPr wrap="square">
            <a:spAutoFit/>
          </a:bodyPr>
          <a:lstStyle/>
          <a:p>
            <a:pPr algn="just"/>
            <a:r>
              <a:rPr lang="ro-RO" sz="2800" noProof="1" smtClean="0">
                <a:latin typeface="Gill Sans MT" panose="020B0502020104020203" pitchFamily="34" charset="0"/>
              </a:rPr>
              <a:t>Creșterea nivelului de ocupabilitate în rândul a 325 studenți ai Universității de Vest din Timișoara, viitori absolvenți, prin consolidarea serviciilor de practică din cadrul unui sistem de parteneriate sustenabil și prin dezvoltarea abilităților și competențelor practice solicitate de piața muncii. </a:t>
            </a:r>
            <a:endParaRPr lang="ro-RO" sz="2800" noProof="1">
              <a:latin typeface="Gill Sans MT" panose="020B0502020104020203" pitchFamily="34" charset="0"/>
            </a:endParaRPr>
          </a:p>
        </p:txBody>
      </p:sp>
    </p:spTree>
    <p:extLst>
      <p:ext uri="{BB962C8B-B14F-4D97-AF65-F5344CB8AC3E}">
        <p14:creationId xmlns:p14="http://schemas.microsoft.com/office/powerpoint/2010/main" val="4672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5</a:t>
            </a:fld>
            <a:endParaRPr lang="en-US"/>
          </a:p>
        </p:txBody>
      </p:sp>
      <p:sp>
        <p:nvSpPr>
          <p:cNvPr id="5" name="Title 1"/>
          <p:cNvSpPr>
            <a:spLocks noGrp="1"/>
          </p:cNvSpPr>
          <p:nvPr>
            <p:ph type="title"/>
          </p:nvPr>
        </p:nvSpPr>
        <p:spPr>
          <a:xfrm>
            <a:off x="1143000" y="1295400"/>
            <a:ext cx="8229600" cy="990600"/>
          </a:xfrm>
        </p:spPr>
        <p:txBody>
          <a:bodyPr/>
          <a:lstStyle/>
          <a:p>
            <a:r>
              <a:rPr lang="ro-RO" dirty="0" smtClean="0">
                <a:latin typeface="Gill Sans MT" panose="020B0502020104020203" pitchFamily="34" charset="0"/>
              </a:rPr>
              <a:t>OBIECTIVE </a:t>
            </a:r>
            <a:r>
              <a:rPr lang="ro-RO" dirty="0" smtClean="0">
                <a:latin typeface="Gill Sans MT" panose="020B0502020104020203" pitchFamily="34" charset="0"/>
              </a:rPr>
              <a:t>SPECIFICE:</a:t>
            </a:r>
            <a:endParaRPr lang="ro-RO" dirty="0">
              <a:latin typeface="Gill Sans MT" panose="020B0502020104020203" pitchFamily="34" charset="0"/>
            </a:endParaRPr>
          </a:p>
        </p:txBody>
      </p:sp>
      <p:graphicFrame>
        <p:nvGraphicFramePr>
          <p:cNvPr id="6" name="Diagram 5"/>
          <p:cNvGraphicFramePr/>
          <p:nvPr>
            <p:extLst>
              <p:ext uri="{D42A27DB-BD31-4B8C-83A1-F6EECF244321}">
                <p14:modId xmlns:p14="http://schemas.microsoft.com/office/powerpoint/2010/main" val="1325148995"/>
              </p:ext>
            </p:extLst>
          </p:nvPr>
        </p:nvGraphicFramePr>
        <p:xfrm>
          <a:off x="1295400" y="2286000"/>
          <a:ext cx="10134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12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6</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904967687"/>
              </p:ext>
            </p:extLst>
          </p:nvPr>
        </p:nvGraphicFramePr>
        <p:xfrm>
          <a:off x="1371600" y="2216658"/>
          <a:ext cx="9753600" cy="3914140"/>
        </p:xfrm>
        <a:graphic>
          <a:graphicData uri="http://schemas.openxmlformats.org/drawingml/2006/table">
            <a:tbl>
              <a:tblPr bandRow="1">
                <a:tableStyleId>{91EBBBCC-DAD2-459C-BE2E-F6DE35CF9A28}</a:tableStyleId>
              </a:tblPr>
              <a:tblGrid>
                <a:gridCol w="1464555">
                  <a:extLst>
                    <a:ext uri="{9D8B030D-6E8A-4147-A177-3AD203B41FA5}">
                      <a16:colId xmlns:a16="http://schemas.microsoft.com/office/drawing/2014/main" val="1975110700"/>
                    </a:ext>
                  </a:extLst>
                </a:gridCol>
                <a:gridCol w="1396837">
                  <a:extLst>
                    <a:ext uri="{9D8B030D-6E8A-4147-A177-3AD203B41FA5}">
                      <a16:colId xmlns:a16="http://schemas.microsoft.com/office/drawing/2014/main" val="1533168975"/>
                    </a:ext>
                  </a:extLst>
                </a:gridCol>
                <a:gridCol w="6892208">
                  <a:extLst>
                    <a:ext uri="{9D8B030D-6E8A-4147-A177-3AD203B41FA5}">
                      <a16:colId xmlns:a16="http://schemas.microsoft.com/office/drawing/2014/main" val="118358807"/>
                    </a:ext>
                  </a:extLst>
                </a:gridCol>
              </a:tblGrid>
              <a:tr h="370840">
                <a:tc gridSpan="3">
                  <a:txBody>
                    <a:bodyPr/>
                    <a:lstStyle/>
                    <a:p>
                      <a:pPr algn="just" fontAlgn="ctr">
                        <a:spcAft>
                          <a:spcPts val="0"/>
                        </a:spcAft>
                      </a:pPr>
                      <a:r>
                        <a:rPr lang="it-IT" sz="1200" b="1" kern="1200" dirty="0">
                          <a:effectLst/>
                          <a:latin typeface="Gill Sans MT" panose="020B0502020104020203" pitchFamily="34" charset="0"/>
                        </a:rPr>
                        <a:t>A1. Dezvoltarea unui sistem de parteneriate sustenabil cu angajatori din sectorul privat </a:t>
                      </a:r>
                      <a:r>
                        <a:rPr lang="ro-RO" sz="1200" b="1" kern="1200" dirty="0">
                          <a:effectLst/>
                          <a:latin typeface="Gill Sans MT" panose="020B0502020104020203" pitchFamily="34" charset="0"/>
                        </a:rPr>
                        <a:t>ș</a:t>
                      </a:r>
                      <a:r>
                        <a:rPr lang="it-IT" sz="1200" b="1" kern="1200" dirty="0">
                          <a:effectLst/>
                          <a:latin typeface="Gill Sans MT" panose="020B0502020104020203" pitchFamily="34" charset="0"/>
                        </a:rPr>
                        <a:t>i public </a:t>
                      </a:r>
                      <a:r>
                        <a:rPr lang="ro-RO" sz="1200" b="1" kern="1200" dirty="0">
                          <a:effectLst/>
                          <a:latin typeface="Gill Sans MT" panose="020B0502020104020203" pitchFamily="34" charset="0"/>
                        </a:rPr>
                        <a:t>î</a:t>
                      </a:r>
                      <a:r>
                        <a:rPr lang="it-IT" sz="1200" b="1" kern="1200" dirty="0">
                          <a:effectLst/>
                          <a:latin typeface="Gill Sans MT" panose="020B0502020104020203" pitchFamily="34" charset="0"/>
                        </a:rPr>
                        <a:t>n vederea facilit</a:t>
                      </a:r>
                      <a:r>
                        <a:rPr lang="ro-RO" sz="1200" b="1" kern="1200" dirty="0">
                          <a:effectLst/>
                          <a:latin typeface="Gill Sans MT" panose="020B0502020104020203" pitchFamily="34" charset="0"/>
                        </a:rPr>
                        <a:t>ă</a:t>
                      </a:r>
                      <a:r>
                        <a:rPr lang="it-IT" sz="1200" b="1" kern="1200" dirty="0">
                          <a:effectLst/>
                          <a:latin typeface="Gill Sans MT" panose="020B0502020104020203" pitchFamily="34" charset="0"/>
                        </a:rPr>
                        <a:t>rii tranzi</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iei de la educa</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ie la pia</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a for</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ei de munc</a:t>
                      </a:r>
                      <a:r>
                        <a:rPr lang="ro-RO" sz="1200" b="1" kern="1200" dirty="0">
                          <a:effectLst/>
                          <a:latin typeface="Gill Sans MT" panose="020B0502020104020203" pitchFamily="34" charset="0"/>
                        </a:rPr>
                        <a:t>ă</a:t>
                      </a:r>
                      <a:endParaRPr lang="en-US" sz="12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7695899"/>
                  </a:ext>
                </a:extLst>
              </a:tr>
              <a:tr h="370840">
                <a:tc>
                  <a:txBody>
                    <a:bodyPr/>
                    <a:lstStyle/>
                    <a:p>
                      <a:pPr fontAlgn="ctr">
                        <a:spcAft>
                          <a:spcPts val="0"/>
                        </a:spcAft>
                      </a:pPr>
                      <a:r>
                        <a:rPr lang="ro-RO" sz="1200" kern="1200">
                          <a:effectLst/>
                          <a:latin typeface="Gill Sans MT" panose="020B0502020104020203" pitchFamily="34" charset="0"/>
                        </a:rPr>
                        <a:t>21/09//2020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indent="385445" algn="just" fontAlgn="ctr">
                        <a:spcAft>
                          <a:spcPts val="0"/>
                        </a:spcAft>
                      </a:pPr>
                      <a:r>
                        <a:rPr lang="ro-RO" sz="1200" kern="1200" dirty="0" smtClean="0">
                          <a:effectLst/>
                          <a:latin typeface="Gill Sans MT" panose="020B0502020104020203" pitchFamily="34" charset="0"/>
                        </a:rPr>
                        <a:t>  20/09/2022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algn="just" fontAlgn="ctr">
                        <a:spcAft>
                          <a:spcPts val="0"/>
                        </a:spcAft>
                      </a:pPr>
                      <a:r>
                        <a:rPr lang="it-IT" sz="1200" kern="1200" dirty="0">
                          <a:effectLst/>
                          <a:latin typeface="Gill Sans MT" panose="020B0502020104020203" pitchFamily="34" charset="0"/>
                        </a:rPr>
                        <a:t>A1.1. Constituirea unui sistem de parteneriate cu mediul de afaceri</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3620935996"/>
                  </a:ext>
                </a:extLst>
              </a:tr>
              <a:tr h="370840">
                <a:tc>
                  <a:txBody>
                    <a:bodyPr/>
                    <a:lstStyle/>
                    <a:p>
                      <a:pPr fontAlgn="ctr">
                        <a:spcAft>
                          <a:spcPts val="0"/>
                        </a:spcAft>
                      </a:pPr>
                      <a:r>
                        <a:rPr lang="ro-RO" sz="1200" kern="1200" dirty="0">
                          <a:effectLst/>
                          <a:latin typeface="Gill Sans MT" panose="020B0502020104020203" pitchFamily="34" charset="0"/>
                        </a:rPr>
                        <a:t>21/09//2020</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indent="385445" algn="just" fontAlgn="ctr">
                        <a:spcAft>
                          <a:spcPts val="0"/>
                        </a:spcAft>
                      </a:pPr>
                      <a:r>
                        <a:rPr lang="ro-RO" sz="1200" kern="1200" dirty="0" smtClean="0">
                          <a:effectLst/>
                          <a:latin typeface="Gill Sans MT" panose="020B0502020104020203" pitchFamily="34" charset="0"/>
                        </a:rPr>
                        <a:t>  20/09/2022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ctr">
                        <a:spcAft>
                          <a:spcPts val="0"/>
                        </a:spcAft>
                      </a:pPr>
                      <a:r>
                        <a:rPr lang="ro-RO" sz="1200" kern="1200" dirty="0">
                          <a:effectLst/>
                          <a:latin typeface="Gill Sans MT" panose="020B0502020104020203" pitchFamily="34" charset="0"/>
                        </a:rPr>
                        <a:t>A1.2. Organizarea unor evenimente de tip „masa rotundă” în cadrul sistemului de parteneriate</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2133014555"/>
                  </a:ext>
                </a:extLst>
              </a:tr>
              <a:tr h="246380">
                <a:tc>
                  <a:txBody>
                    <a:bodyPr/>
                    <a:lstStyle/>
                    <a:p>
                      <a:pPr fontAlgn="ctr">
                        <a:spcAft>
                          <a:spcPts val="0"/>
                        </a:spcAft>
                      </a:pPr>
                      <a:r>
                        <a:rPr lang="ro-RO" sz="1200" kern="1200">
                          <a:effectLst/>
                          <a:latin typeface="Gill Sans MT" panose="020B0502020104020203" pitchFamily="34" charset="0"/>
                        </a:rPr>
                        <a:t>22.11.2021</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algn="just" fontAlgn="ctr">
                        <a:spcAft>
                          <a:spcPts val="0"/>
                        </a:spcAft>
                      </a:pPr>
                      <a:r>
                        <a:rPr lang="ro-RO" sz="1200" kern="1200" dirty="0" smtClean="0">
                          <a:effectLst/>
                          <a:latin typeface="Gill Sans MT" panose="020B0502020104020203" pitchFamily="34" charset="0"/>
                        </a:rPr>
                        <a:t>           21/07/2022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algn="just" fontAlgn="ctr">
                        <a:spcAft>
                          <a:spcPts val="0"/>
                        </a:spcAft>
                      </a:pPr>
                      <a:r>
                        <a:rPr lang="pt-BR" sz="1200" kern="1200" dirty="0">
                          <a:effectLst/>
                          <a:latin typeface="Gill Sans MT" panose="020B0502020104020203" pitchFamily="34" charset="0"/>
                        </a:rPr>
                        <a:t>A1.3. Promovarea exemplelor de bune practici de pe piata muncii</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4269460561"/>
                  </a:ext>
                </a:extLst>
              </a:tr>
              <a:tr h="370840">
                <a:tc gridSpan="3">
                  <a:txBody>
                    <a:bodyPr/>
                    <a:lstStyle/>
                    <a:p>
                      <a:pPr algn="just" fontAlgn="ctr">
                        <a:spcAft>
                          <a:spcPts val="0"/>
                        </a:spcAft>
                      </a:pPr>
                      <a:r>
                        <a:rPr lang="it-IT" sz="1200" b="1" kern="1200" dirty="0">
                          <a:effectLst/>
                          <a:latin typeface="Gill Sans MT" panose="020B0502020104020203" pitchFamily="34" charset="0"/>
                        </a:rPr>
                        <a:t>A2. Activit</a:t>
                      </a:r>
                      <a:r>
                        <a:rPr lang="ro-RO" sz="1200" b="1" kern="1200" dirty="0">
                          <a:effectLst/>
                          <a:latin typeface="Gill Sans MT" panose="020B0502020104020203" pitchFamily="34" charset="0"/>
                        </a:rPr>
                        <a:t>ăți</a:t>
                      </a:r>
                      <a:r>
                        <a:rPr lang="it-IT" sz="1200" b="1" kern="1200" dirty="0">
                          <a:effectLst/>
                          <a:latin typeface="Gill Sans MT" panose="020B0502020104020203" pitchFamily="34" charset="0"/>
                        </a:rPr>
                        <a:t> de consiliere </a:t>
                      </a:r>
                      <a:r>
                        <a:rPr lang="ro-RO" sz="1200" b="1" kern="1200" dirty="0">
                          <a:effectLst/>
                          <a:latin typeface="Gill Sans MT" panose="020B0502020104020203" pitchFamily="34" charset="0"/>
                        </a:rPr>
                        <a:t>ș</a:t>
                      </a:r>
                      <a:r>
                        <a:rPr lang="it-IT" sz="1200" b="1" kern="1200" dirty="0">
                          <a:effectLst/>
                          <a:latin typeface="Gill Sans MT" panose="020B0502020104020203" pitchFamily="34" charset="0"/>
                        </a:rPr>
                        <a:t>i orientare profesional</a:t>
                      </a:r>
                      <a:r>
                        <a:rPr lang="ro-RO" sz="1200" b="1" kern="1200" dirty="0">
                          <a:effectLst/>
                          <a:latin typeface="Gill Sans MT" panose="020B0502020104020203" pitchFamily="34" charset="0"/>
                        </a:rPr>
                        <a:t>ă</a:t>
                      </a:r>
                      <a:r>
                        <a:rPr lang="it-IT" sz="1200" b="1" kern="1200" dirty="0">
                          <a:effectLst/>
                          <a:latin typeface="Gill Sans MT" panose="020B0502020104020203" pitchFamily="34" charset="0"/>
                        </a:rPr>
                        <a:t> a studen</a:t>
                      </a:r>
                      <a:r>
                        <a:rPr lang="ro-RO" sz="1200" b="1" kern="1200" dirty="0">
                          <a:effectLst/>
                          <a:latin typeface="Gill Sans MT" panose="020B0502020104020203" pitchFamily="34" charset="0"/>
                        </a:rPr>
                        <a:t>ți</a:t>
                      </a:r>
                      <a:r>
                        <a:rPr lang="it-IT" sz="1200" b="1" kern="1200" dirty="0">
                          <a:effectLst/>
                          <a:latin typeface="Gill Sans MT" panose="020B0502020104020203" pitchFamily="34" charset="0"/>
                        </a:rPr>
                        <a:t>lor axate pe dob</a:t>
                      </a:r>
                      <a:r>
                        <a:rPr lang="ro-RO" sz="1200" b="1" kern="1200" dirty="0">
                          <a:effectLst/>
                          <a:latin typeface="Gill Sans MT" panose="020B0502020104020203" pitchFamily="34" charset="0"/>
                        </a:rPr>
                        <a:t>â</a:t>
                      </a:r>
                      <a:r>
                        <a:rPr lang="it-IT" sz="1200" b="1" kern="1200" dirty="0">
                          <a:effectLst/>
                          <a:latin typeface="Gill Sans MT" panose="020B0502020104020203" pitchFamily="34" charset="0"/>
                        </a:rPr>
                        <a:t>ndirea de competen</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e transversale corelate cu necesit</a:t>
                      </a:r>
                      <a:r>
                        <a:rPr lang="ro-RO" sz="1200" b="1" kern="1200" dirty="0">
                          <a:effectLst/>
                          <a:latin typeface="Gill Sans MT" panose="020B0502020104020203" pitchFamily="34" charset="0"/>
                        </a:rPr>
                        <a:t>ăț</a:t>
                      </a:r>
                      <a:r>
                        <a:rPr lang="it-IT" sz="1200" b="1" kern="1200" dirty="0">
                          <a:effectLst/>
                          <a:latin typeface="Gill Sans MT" panose="020B0502020104020203" pitchFamily="34" charset="0"/>
                        </a:rPr>
                        <a:t>ile pie</a:t>
                      </a:r>
                      <a:r>
                        <a:rPr lang="ro-RO" sz="1200" b="1" kern="1200" dirty="0">
                          <a:effectLst/>
                          <a:latin typeface="Gill Sans MT" panose="020B0502020104020203" pitchFamily="34" charset="0"/>
                        </a:rPr>
                        <a:t>ț</a:t>
                      </a:r>
                      <a:r>
                        <a:rPr lang="it-IT" sz="1200" b="1" kern="1200" dirty="0">
                          <a:effectLst/>
                          <a:latin typeface="Gill Sans MT" panose="020B0502020104020203" pitchFamily="34" charset="0"/>
                        </a:rPr>
                        <a:t>ei muncii</a:t>
                      </a:r>
                      <a:endParaRPr lang="en-US" sz="12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8614879"/>
                  </a:ext>
                </a:extLst>
              </a:tr>
              <a:tr h="260350">
                <a:tc>
                  <a:txBody>
                    <a:bodyPr/>
                    <a:lstStyle/>
                    <a:p>
                      <a:pPr fontAlgn="ctr">
                        <a:spcAft>
                          <a:spcPts val="0"/>
                        </a:spcAft>
                      </a:pPr>
                      <a:r>
                        <a:rPr lang="ro-RO" sz="1200" kern="1200" dirty="0" smtClean="0">
                          <a:effectLst/>
                          <a:latin typeface="Gill Sans MT" panose="020B0502020104020203" pitchFamily="34" charset="0"/>
                        </a:rPr>
                        <a:t>  21/09</a:t>
                      </a:r>
                      <a:r>
                        <a:rPr lang="ro-RO" sz="1200" kern="1200" dirty="0">
                          <a:effectLst/>
                          <a:latin typeface="Gill Sans MT" panose="020B0502020104020203" pitchFamily="34" charset="0"/>
                        </a:rPr>
                        <a:t>//2020</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algn="just" fontAlgn="ctr">
                        <a:spcAft>
                          <a:spcPts val="0"/>
                        </a:spcAft>
                      </a:pPr>
                      <a:r>
                        <a:rPr lang="ro-RO" sz="1200" kern="1200" dirty="0" smtClean="0">
                          <a:effectLst/>
                          <a:latin typeface="Gill Sans MT" panose="020B0502020104020203" pitchFamily="34" charset="0"/>
                        </a:rPr>
                        <a:t>           20/09/2022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tc>
                  <a:txBody>
                    <a:bodyPr/>
                    <a:lstStyle/>
                    <a:p>
                      <a:pPr algn="just" fontAlgn="ctr">
                        <a:spcAft>
                          <a:spcPts val="0"/>
                        </a:spcAft>
                      </a:pPr>
                      <a:r>
                        <a:rPr lang="it-IT" sz="1200" kern="1200" dirty="0">
                          <a:effectLst/>
                          <a:latin typeface="Gill Sans MT" panose="020B0502020104020203" pitchFamily="34" charset="0"/>
                        </a:rPr>
                        <a:t>A2.1. Selecția și monitorizarea GT pentru activitățile de consiliere și orientare</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2179485188"/>
                  </a:ext>
                </a:extLst>
              </a:tr>
              <a:tr h="139065">
                <a:tc>
                  <a:txBody>
                    <a:bodyPr/>
                    <a:lstStyle/>
                    <a:p>
                      <a:pPr indent="-82550">
                        <a:spcAft>
                          <a:spcPts val="0"/>
                        </a:spcAft>
                      </a:pPr>
                      <a:r>
                        <a:rPr lang="fr-FR" sz="1200">
                          <a:effectLst/>
                          <a:latin typeface="Gill Sans MT" panose="020B0502020104020203" pitchFamily="34" charset="0"/>
                        </a:rPr>
                        <a:t>21/11/2020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indent="62230">
                        <a:spcAft>
                          <a:spcPts val="0"/>
                        </a:spcAft>
                      </a:pPr>
                      <a:r>
                        <a:rPr lang="ro-RO" sz="1200" dirty="0" smtClean="0">
                          <a:effectLst/>
                          <a:latin typeface="Gill Sans MT" panose="020B0502020104020203" pitchFamily="34" charset="0"/>
                        </a:rPr>
                        <a:t>       </a:t>
                      </a:r>
                      <a:r>
                        <a:rPr lang="fr-FR" sz="1200" dirty="0" smtClean="0">
                          <a:effectLst/>
                          <a:latin typeface="Gill Sans MT" panose="020B0502020104020203" pitchFamily="34" charset="0"/>
                        </a:rPr>
                        <a:t>21/07/2022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fontAlgn="ctr">
                        <a:spcAft>
                          <a:spcPts val="0"/>
                        </a:spcAft>
                      </a:pPr>
                      <a:r>
                        <a:rPr lang="ro-RO" sz="1200" kern="1200">
                          <a:effectLst/>
                          <a:latin typeface="Gill Sans MT" panose="020B0502020104020203" pitchFamily="34" charset="0"/>
                        </a:rPr>
                        <a:t>A2.2. Activități de auto-cunoaștere pentru consiliere și orientare în carieră</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1081721093"/>
                  </a:ext>
                </a:extLst>
              </a:tr>
              <a:tr h="0">
                <a:tc>
                  <a:txBody>
                    <a:bodyPr/>
                    <a:lstStyle/>
                    <a:p>
                      <a:pPr indent="-82550">
                        <a:spcAft>
                          <a:spcPts val="0"/>
                        </a:spcAft>
                      </a:pPr>
                      <a:r>
                        <a:rPr lang="fr-FR" sz="1200">
                          <a:effectLst/>
                          <a:latin typeface="Gill Sans MT" panose="020B0502020104020203" pitchFamily="34" charset="0"/>
                        </a:rPr>
                        <a:t>21/07/2021</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indent="-82550">
                        <a:spcAft>
                          <a:spcPts val="0"/>
                        </a:spcAft>
                      </a:pPr>
                      <a:r>
                        <a:rPr lang="ro-RO" sz="1200" dirty="0" smtClean="0">
                          <a:effectLst/>
                          <a:latin typeface="Gill Sans MT" panose="020B0502020104020203" pitchFamily="34" charset="0"/>
                        </a:rPr>
                        <a:t>         </a:t>
                      </a:r>
                      <a:r>
                        <a:rPr lang="fr-FR" sz="1200" dirty="0" smtClean="0">
                          <a:effectLst/>
                          <a:latin typeface="Gill Sans MT" panose="020B0502020104020203" pitchFamily="34" charset="0"/>
                        </a:rPr>
                        <a:t>21/07/2022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fontAlgn="ctr">
                        <a:spcAft>
                          <a:spcPts val="0"/>
                        </a:spcAft>
                      </a:pPr>
                      <a:r>
                        <a:rPr lang="ro-RO" sz="1200" kern="1200">
                          <a:effectLst/>
                          <a:latin typeface="Gill Sans MT" panose="020B0502020104020203" pitchFamily="34" charset="0"/>
                        </a:rPr>
                        <a:t>A2.3. Training pentru dobândirea abilităților de elaborare a unui plan individual de dezvoltare a carierei (PIDC)</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3713505155"/>
                  </a:ext>
                </a:extLst>
              </a:tr>
              <a:tr h="0">
                <a:tc>
                  <a:txBody>
                    <a:bodyPr/>
                    <a:lstStyle/>
                    <a:p>
                      <a:pPr indent="-82550">
                        <a:spcAft>
                          <a:spcPts val="0"/>
                        </a:spcAft>
                      </a:pPr>
                      <a:r>
                        <a:rPr lang="fr-FR" sz="1200">
                          <a:effectLst/>
                          <a:latin typeface="Gill Sans MT" panose="020B0502020104020203" pitchFamily="34" charset="0"/>
                        </a:rPr>
                        <a:t>21/11/2020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indent="-82550">
                        <a:spcAft>
                          <a:spcPts val="0"/>
                        </a:spcAft>
                      </a:pPr>
                      <a:r>
                        <a:rPr lang="ro-RO" sz="1200" dirty="0" smtClean="0">
                          <a:effectLst/>
                          <a:latin typeface="Gill Sans MT" panose="020B0502020104020203" pitchFamily="34" charset="0"/>
                        </a:rPr>
                        <a:t>        </a:t>
                      </a:r>
                      <a:r>
                        <a:rPr lang="fr-FR" sz="1200" dirty="0" smtClean="0">
                          <a:effectLst/>
                          <a:latin typeface="Gill Sans MT" panose="020B0502020104020203" pitchFamily="34" charset="0"/>
                        </a:rPr>
                        <a:t>20/09/2022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fontAlgn="ctr">
                        <a:spcAft>
                          <a:spcPts val="0"/>
                        </a:spcAft>
                      </a:pPr>
                      <a:r>
                        <a:rPr lang="ro-RO" sz="1200" kern="1200">
                          <a:effectLst/>
                          <a:latin typeface="Gill Sans MT" panose="020B0502020104020203" pitchFamily="34" charset="0"/>
                        </a:rPr>
                        <a:t>A2.4. Activități de consiliere a studentului în vederea optimizării orientării profesionale</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nchor="ctr"/>
                </a:tc>
                <a:extLst>
                  <a:ext uri="{0D108BD9-81ED-4DB2-BD59-A6C34878D82A}">
                    <a16:rowId xmlns:a16="http://schemas.microsoft.com/office/drawing/2014/main" val="567584879"/>
                  </a:ext>
                </a:extLst>
              </a:tr>
              <a:tr h="0">
                <a:tc gridSpan="3">
                  <a:txBody>
                    <a:bodyPr/>
                    <a:lstStyle/>
                    <a:p>
                      <a:pPr indent="-82550" fontAlgn="ctr">
                        <a:spcAft>
                          <a:spcPts val="0"/>
                        </a:spcAft>
                      </a:pPr>
                      <a:r>
                        <a:rPr lang="ro-RO" sz="1200" b="1" kern="1200" dirty="0" smtClean="0">
                          <a:effectLst/>
                          <a:latin typeface="Gill Sans MT" panose="020B0502020104020203" pitchFamily="34" charset="0"/>
                        </a:rPr>
                        <a:t>A3</a:t>
                      </a:r>
                      <a:r>
                        <a:rPr lang="ro-RO" sz="1200" b="1" kern="1200" dirty="0">
                          <a:effectLst/>
                          <a:latin typeface="Gill Sans MT" panose="020B0502020104020203" pitchFamily="34" charset="0"/>
                        </a:rPr>
                        <a:t>. Pregătirea și desfășurarea stagiilor de practică</a:t>
                      </a:r>
                      <a:endParaRPr lang="en-US" sz="12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2399697"/>
                  </a:ext>
                </a:extLst>
              </a:tr>
              <a:tr h="197485">
                <a:tc>
                  <a:txBody>
                    <a:bodyPr/>
                    <a:lstStyle/>
                    <a:p>
                      <a:pPr>
                        <a:spcAft>
                          <a:spcPts val="0"/>
                        </a:spcAft>
                      </a:pPr>
                      <a:r>
                        <a:rPr lang="en-US" sz="1200">
                          <a:effectLst/>
                          <a:latin typeface="Gill Sans MT" panose="020B0502020104020203" pitchFamily="34" charset="0"/>
                        </a:rPr>
                        <a:t>21/09//2020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dirty="0" smtClean="0">
                          <a:effectLst/>
                          <a:latin typeface="Gill Sans MT" panose="020B0502020104020203" pitchFamily="34" charset="0"/>
                        </a:rPr>
                        <a:t>         </a:t>
                      </a:r>
                      <a:r>
                        <a:rPr lang="en-US" sz="1200" dirty="0" smtClean="0">
                          <a:effectLst/>
                          <a:latin typeface="Gill Sans MT" panose="020B0502020104020203" pitchFamily="34" charset="0"/>
                        </a:rPr>
                        <a:t>21/07/2022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a:effectLst/>
                          <a:latin typeface="Gill Sans MT" panose="020B0502020104020203" pitchFamily="34" charset="0"/>
                        </a:rPr>
                        <a:t>A3.1. Identificarea potențialilor parteneri de derulare a stagiilor de practică</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1645840613"/>
                  </a:ext>
                </a:extLst>
              </a:tr>
              <a:tr h="0">
                <a:tc>
                  <a:txBody>
                    <a:bodyPr/>
                    <a:lstStyle/>
                    <a:p>
                      <a:pPr indent="-82550">
                        <a:spcAft>
                          <a:spcPts val="0"/>
                        </a:spcAft>
                      </a:pPr>
                      <a:r>
                        <a:rPr lang="ro-RO" sz="1200">
                          <a:effectLst/>
                          <a:latin typeface="Gill Sans MT" panose="020B0502020104020203" pitchFamily="34" charset="0"/>
                        </a:rPr>
                        <a:t>21/09//2020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dirty="0" smtClean="0">
                          <a:effectLst/>
                          <a:latin typeface="Gill Sans MT" panose="020B0502020104020203" pitchFamily="34" charset="0"/>
                        </a:rPr>
                        <a:t>         </a:t>
                      </a:r>
                      <a:r>
                        <a:rPr lang="en-US" sz="1200" dirty="0" smtClean="0">
                          <a:effectLst/>
                          <a:latin typeface="Gill Sans MT" panose="020B0502020104020203" pitchFamily="34" charset="0"/>
                        </a:rPr>
                        <a:t>21/08/2022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a:effectLst/>
                          <a:latin typeface="Gill Sans MT" panose="020B0502020104020203" pitchFamily="34" charset="0"/>
                        </a:rPr>
                        <a:t>A3.2. Încheierea parteneriatelor/convențiilor de practică</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124659892"/>
                  </a:ext>
                </a:extLst>
              </a:tr>
              <a:tr h="0">
                <a:tc>
                  <a:txBody>
                    <a:bodyPr/>
                    <a:lstStyle/>
                    <a:p>
                      <a:pPr indent="-82550">
                        <a:spcAft>
                          <a:spcPts val="0"/>
                        </a:spcAft>
                      </a:pPr>
                      <a:r>
                        <a:rPr lang="ro-RO" sz="1200">
                          <a:effectLst/>
                          <a:latin typeface="Gill Sans MT" panose="020B0502020104020203" pitchFamily="34" charset="0"/>
                        </a:rPr>
                        <a:t>21/09//2020</a:t>
                      </a:r>
                      <a:endParaRPr lang="en-US"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dirty="0" smtClean="0">
                          <a:effectLst/>
                          <a:latin typeface="Gill Sans MT" panose="020B0502020104020203" pitchFamily="34" charset="0"/>
                        </a:rPr>
                        <a:t>         </a:t>
                      </a:r>
                      <a:r>
                        <a:rPr lang="en-US" sz="1200" dirty="0" smtClean="0">
                          <a:effectLst/>
                          <a:latin typeface="Gill Sans MT" panose="020B0502020104020203" pitchFamily="34" charset="0"/>
                        </a:rPr>
                        <a:t>21/09/2022</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200" dirty="0">
                          <a:effectLst/>
                          <a:latin typeface="Gill Sans MT" panose="020B0502020104020203" pitchFamily="34" charset="0"/>
                        </a:rPr>
                        <a:t>A3.3. Desfășurarea și evaluarea stagiilor de practică și internship</a:t>
                      </a:r>
                      <a:endParaRPr lang="en-US"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2339408923"/>
                  </a:ext>
                </a:extLst>
              </a:tr>
            </a:tbl>
          </a:graphicData>
        </a:graphic>
      </p:graphicFrame>
      <p:sp>
        <p:nvSpPr>
          <p:cNvPr id="16" name="Title 1"/>
          <p:cNvSpPr>
            <a:spLocks noGrp="1"/>
          </p:cNvSpPr>
          <p:nvPr>
            <p:ph type="title"/>
          </p:nvPr>
        </p:nvSpPr>
        <p:spPr>
          <a:xfrm>
            <a:off x="1338072" y="1226058"/>
            <a:ext cx="10515600" cy="990600"/>
          </a:xfrm>
        </p:spPr>
        <p:txBody>
          <a:bodyPr>
            <a:normAutofit/>
          </a:bodyPr>
          <a:lstStyle/>
          <a:p>
            <a:pPr algn="just"/>
            <a:r>
              <a:rPr lang="ro-RO" sz="3600" b="1" dirty="0" smtClean="0"/>
              <a:t>ACTIVITĂȚI PROIECT – DATE </a:t>
            </a:r>
            <a:r>
              <a:rPr lang="ro-RO" sz="3600" b="1" dirty="0" smtClean="0"/>
              <a:t>IMPORTANTE – SUMAR 1</a:t>
            </a:r>
            <a:endParaRPr lang="ro-RO" sz="3600" b="1" dirty="0"/>
          </a:p>
        </p:txBody>
      </p:sp>
    </p:spTree>
    <p:extLst>
      <p:ext uri="{BB962C8B-B14F-4D97-AF65-F5344CB8AC3E}">
        <p14:creationId xmlns:p14="http://schemas.microsoft.com/office/powerpoint/2010/main" val="12055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7</a:t>
            </a:fld>
            <a:endParaRPr lang="en-US"/>
          </a:p>
        </p:txBody>
      </p:sp>
      <p:sp>
        <p:nvSpPr>
          <p:cNvPr id="5" name="Title 1"/>
          <p:cNvSpPr>
            <a:spLocks noGrp="1"/>
          </p:cNvSpPr>
          <p:nvPr>
            <p:ph type="title"/>
          </p:nvPr>
        </p:nvSpPr>
        <p:spPr>
          <a:xfrm>
            <a:off x="1371600" y="1066800"/>
            <a:ext cx="10515600" cy="990600"/>
          </a:xfrm>
        </p:spPr>
        <p:txBody>
          <a:bodyPr>
            <a:normAutofit/>
          </a:bodyPr>
          <a:lstStyle/>
          <a:p>
            <a:pPr algn="just"/>
            <a:r>
              <a:rPr lang="ro-RO" sz="3600" b="1" dirty="0" smtClean="0"/>
              <a:t>ACTIVITĂȚI PROIECT – DATE </a:t>
            </a:r>
            <a:r>
              <a:rPr lang="ro-RO" sz="3600" b="1" dirty="0" smtClean="0"/>
              <a:t>IMPORTANTE – SUMAR 2</a:t>
            </a:r>
            <a:endParaRPr lang="ro-RO" sz="3600" b="1" dirty="0"/>
          </a:p>
        </p:txBody>
      </p:sp>
      <p:graphicFrame>
        <p:nvGraphicFramePr>
          <p:cNvPr id="2" name="Table 1"/>
          <p:cNvGraphicFramePr>
            <a:graphicFrameLocks noGrp="1"/>
          </p:cNvGraphicFramePr>
          <p:nvPr>
            <p:extLst>
              <p:ext uri="{D42A27DB-BD31-4B8C-83A1-F6EECF244321}">
                <p14:modId xmlns:p14="http://schemas.microsoft.com/office/powerpoint/2010/main" val="4236789762"/>
              </p:ext>
            </p:extLst>
          </p:nvPr>
        </p:nvGraphicFramePr>
        <p:xfrm>
          <a:off x="1371600" y="2057400"/>
          <a:ext cx="9677400" cy="3681041"/>
        </p:xfrm>
        <a:graphic>
          <a:graphicData uri="http://schemas.openxmlformats.org/drawingml/2006/table">
            <a:tbl>
              <a:tblPr bandRow="1">
                <a:tableStyleId>{91EBBBCC-DAD2-459C-BE2E-F6DE35CF9A28}</a:tableStyleId>
              </a:tblPr>
              <a:tblGrid>
                <a:gridCol w="1453114">
                  <a:extLst>
                    <a:ext uri="{9D8B030D-6E8A-4147-A177-3AD203B41FA5}">
                      <a16:colId xmlns:a16="http://schemas.microsoft.com/office/drawing/2014/main" val="156435082"/>
                    </a:ext>
                  </a:extLst>
                </a:gridCol>
                <a:gridCol w="1385924">
                  <a:extLst>
                    <a:ext uri="{9D8B030D-6E8A-4147-A177-3AD203B41FA5}">
                      <a16:colId xmlns:a16="http://schemas.microsoft.com/office/drawing/2014/main" val="1221858137"/>
                    </a:ext>
                  </a:extLst>
                </a:gridCol>
                <a:gridCol w="6838362">
                  <a:extLst>
                    <a:ext uri="{9D8B030D-6E8A-4147-A177-3AD203B41FA5}">
                      <a16:colId xmlns:a16="http://schemas.microsoft.com/office/drawing/2014/main" val="4220609578"/>
                    </a:ext>
                  </a:extLst>
                </a:gridCol>
              </a:tblGrid>
              <a:tr h="430576">
                <a:tc gridSpan="3">
                  <a:txBody>
                    <a:bodyPr/>
                    <a:lstStyle/>
                    <a:p>
                      <a:pPr indent="-82550">
                        <a:spcAft>
                          <a:spcPts val="0"/>
                        </a:spcAft>
                      </a:pPr>
                      <a:r>
                        <a:rPr lang="ro-RO" sz="1400" b="1" dirty="0">
                          <a:effectLst/>
                          <a:latin typeface="Gill Sans MT" panose="020B0502020104020203" pitchFamily="34" charset="0"/>
                        </a:rPr>
                        <a:t>A4. Dezvoltarea unui sistem de comunicare corelat între angajatori și universitate</a:t>
                      </a:r>
                      <a:endParaRPr lang="en-US" sz="14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2264221"/>
                  </a:ext>
                </a:extLst>
              </a:tr>
              <a:tr h="430575">
                <a:tc>
                  <a:txBody>
                    <a:bodyPr/>
                    <a:lstStyle/>
                    <a:p>
                      <a:pPr>
                        <a:spcAft>
                          <a:spcPts val="0"/>
                        </a:spcAft>
                      </a:pPr>
                      <a:r>
                        <a:rPr lang="ro-RO" sz="1400">
                          <a:effectLst/>
                          <a:latin typeface="Gill Sans MT" panose="020B0502020104020203" pitchFamily="34" charset="0"/>
                        </a:rPr>
                        <a:t>21/09//2020</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en-US" sz="1400">
                          <a:effectLst/>
                          <a:latin typeface="Gill Sans MT" panose="020B0502020104020203" pitchFamily="34" charset="0"/>
                        </a:rPr>
                        <a:t>21/09/2022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ro-RO" sz="1400">
                          <a:effectLst/>
                          <a:latin typeface="Gill Sans MT" panose="020B0502020104020203" pitchFamily="34" charset="0"/>
                        </a:rPr>
                        <a:t>A4.1 Identificarea unor noi instrumente de comunicare a oportunităților de inserție pe piața muncii pentru studenți</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4208431965"/>
                  </a:ext>
                </a:extLst>
              </a:tr>
              <a:tr h="430575">
                <a:tc>
                  <a:txBody>
                    <a:bodyPr/>
                    <a:lstStyle/>
                    <a:p>
                      <a:pPr algn="just">
                        <a:spcAft>
                          <a:spcPts val="0"/>
                        </a:spcAft>
                      </a:pPr>
                      <a:r>
                        <a:rPr lang="ro-RO" sz="1400">
                          <a:effectLst/>
                          <a:latin typeface="Gill Sans MT" panose="020B0502020104020203" pitchFamily="34" charset="0"/>
                        </a:rPr>
                        <a:t>21/09//2021</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a:effectLst/>
                          <a:latin typeface="Gill Sans MT" panose="020B0502020104020203" pitchFamily="34" charset="0"/>
                        </a:rPr>
                        <a:t>21/09/2022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a:effectLst/>
                          <a:latin typeface="Gill Sans MT" panose="020B0502020104020203" pitchFamily="34" charset="0"/>
                        </a:rPr>
                        <a:t>A4.2 Integrarea soluțiilor de comunicare dintre angajatori și universitate</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1643719396"/>
                  </a:ext>
                </a:extLst>
              </a:tr>
              <a:tr h="430575">
                <a:tc>
                  <a:txBody>
                    <a:bodyPr/>
                    <a:lstStyle/>
                    <a:p>
                      <a:pPr algn="just">
                        <a:spcAft>
                          <a:spcPts val="0"/>
                        </a:spcAft>
                      </a:pPr>
                      <a:r>
                        <a:rPr lang="ro-RO" sz="1400">
                          <a:effectLst/>
                          <a:latin typeface="Gill Sans MT" panose="020B0502020104020203" pitchFamily="34" charset="0"/>
                        </a:rPr>
                        <a:t>21/09//2020</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US" sz="1400">
                          <a:effectLst/>
                          <a:latin typeface="Gill Sans MT" panose="020B0502020104020203" pitchFamily="34" charset="0"/>
                        </a:rPr>
                        <a:t>21/09/2022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a:effectLst/>
                          <a:latin typeface="Gill Sans MT" panose="020B0502020104020203" pitchFamily="34" charset="0"/>
                        </a:rPr>
                        <a:t>A4.3 Activități pentru creșterea angajabilității</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692800570"/>
                  </a:ext>
                </a:extLst>
              </a:tr>
              <a:tr h="430575">
                <a:tc gridSpan="3">
                  <a:txBody>
                    <a:bodyPr/>
                    <a:lstStyle/>
                    <a:p>
                      <a:pPr indent="-82550" algn="just">
                        <a:spcAft>
                          <a:spcPts val="0"/>
                        </a:spcAft>
                      </a:pPr>
                      <a:r>
                        <a:rPr lang="ro-RO" sz="1400" b="1" dirty="0">
                          <a:effectLst/>
                          <a:latin typeface="Gill Sans MT" panose="020B0502020104020203" pitchFamily="34" charset="0"/>
                        </a:rPr>
                        <a:t>A5. Activități de inovare socială</a:t>
                      </a:r>
                      <a:endParaRPr lang="en-US" sz="14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695862"/>
                  </a:ext>
                </a:extLst>
              </a:tr>
              <a:tr h="447395">
                <a:tc>
                  <a:txBody>
                    <a:bodyPr/>
                    <a:lstStyle/>
                    <a:p>
                      <a:pPr indent="-82550">
                        <a:spcAft>
                          <a:spcPts val="0"/>
                        </a:spcAft>
                      </a:pPr>
                      <a:r>
                        <a:rPr lang="ro-RO" sz="1400">
                          <a:effectLst/>
                          <a:latin typeface="Gill Sans MT" panose="020B0502020104020203" pitchFamily="34" charset="0"/>
                        </a:rPr>
                        <a:t>21/09//2020</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en-US" sz="1400">
                          <a:effectLst/>
                          <a:latin typeface="Gill Sans MT" panose="020B0502020104020203" pitchFamily="34" charset="0"/>
                        </a:rPr>
                        <a:t>21/09/2022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a:effectLst/>
                          <a:latin typeface="Gill Sans MT" panose="020B0502020104020203" pitchFamily="34" charset="0"/>
                        </a:rPr>
                        <a:t>A5.1. Implicarea partenerilor sociali în procesul de dezvoltare a ofertelor de învățământ</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3803626848"/>
                  </a:ext>
                </a:extLst>
              </a:tr>
              <a:tr h="430575">
                <a:tc>
                  <a:txBody>
                    <a:bodyPr/>
                    <a:lstStyle/>
                    <a:p>
                      <a:pPr indent="-82550">
                        <a:spcAft>
                          <a:spcPts val="0"/>
                        </a:spcAft>
                      </a:pPr>
                      <a:r>
                        <a:rPr lang="ro-RO" sz="1400">
                          <a:effectLst/>
                          <a:latin typeface="Gill Sans MT" panose="020B0502020104020203" pitchFamily="34" charset="0"/>
                        </a:rPr>
                        <a:t>21/10/2020</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spcAft>
                          <a:spcPts val="0"/>
                        </a:spcAft>
                      </a:pPr>
                      <a:r>
                        <a:rPr lang="en-US" sz="1400">
                          <a:effectLst/>
                          <a:latin typeface="Gill Sans MT" panose="020B0502020104020203" pitchFamily="34" charset="0"/>
                        </a:rPr>
                        <a:t>21/09/2022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a:effectLst/>
                          <a:latin typeface="Gill Sans MT" panose="020B0502020104020203" pitchFamily="34" charset="0"/>
                        </a:rPr>
                        <a:t>A5.2 Crearea unui HUB multidisciplinar pentru dobândirea competențelor practice</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1865329498"/>
                  </a:ext>
                </a:extLst>
              </a:tr>
              <a:tr h="550553">
                <a:tc>
                  <a:txBody>
                    <a:bodyPr/>
                    <a:lstStyle/>
                    <a:p>
                      <a:pPr indent="-82550" algn="just">
                        <a:spcAft>
                          <a:spcPts val="0"/>
                        </a:spcAft>
                      </a:pPr>
                      <a:r>
                        <a:rPr lang="ro-RO" sz="1400">
                          <a:effectLst/>
                          <a:latin typeface="Gill Sans MT" panose="020B0502020104020203" pitchFamily="34" charset="0"/>
                        </a:rPr>
                        <a:t>21/02/2021</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US" sz="1400">
                          <a:effectLst/>
                          <a:latin typeface="Gill Sans MT" panose="020B0502020104020203" pitchFamily="34" charset="0"/>
                        </a:rPr>
                        <a:t>21/05/2022</a:t>
                      </a:r>
                      <a:endParaRPr lang="en-US" sz="1400">
                        <a:effectLst/>
                        <a:latin typeface="Gill Sans MT" panose="020B0502020104020203"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ro-RO" sz="1400" dirty="0">
                          <a:effectLst/>
                          <a:latin typeface="Gill Sans MT" panose="020B0502020104020203" pitchFamily="34" charset="0"/>
                        </a:rPr>
                        <a:t>A5.3. Derularea unor workshopuri de promovare a temelor orizontale (Dezvoltare durabilă, Egalitatea de șanse și nondiscriminarea, Utilizarea TIC și contribuția la dezvoltarea de competențe digitale)</a:t>
                      </a:r>
                      <a:endParaRPr lang="en-US"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1287382112"/>
                  </a:ext>
                </a:extLst>
              </a:tr>
            </a:tbl>
          </a:graphicData>
        </a:graphic>
      </p:graphicFrame>
    </p:spTree>
    <p:extLst>
      <p:ext uri="{BB962C8B-B14F-4D97-AF65-F5344CB8AC3E}">
        <p14:creationId xmlns:p14="http://schemas.microsoft.com/office/powerpoint/2010/main" val="3832613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8</a:t>
            </a:fld>
            <a:endParaRPr lang="en-US"/>
          </a:p>
        </p:txBody>
      </p:sp>
      <p:pic>
        <p:nvPicPr>
          <p:cNvPr id="6" name="Picture 5"/>
          <p:cNvPicPr>
            <a:picLocks noChangeAspect="1"/>
          </p:cNvPicPr>
          <p:nvPr/>
        </p:nvPicPr>
        <p:blipFill>
          <a:blip r:embed="rId2"/>
          <a:stretch>
            <a:fillRect/>
          </a:stretch>
        </p:blipFill>
        <p:spPr>
          <a:xfrm>
            <a:off x="762000" y="1066800"/>
            <a:ext cx="8132769" cy="1188823"/>
          </a:xfrm>
          <a:prstGeom prst="rect">
            <a:avLst/>
          </a:prstGeom>
        </p:spPr>
      </p:pic>
      <p:pic>
        <p:nvPicPr>
          <p:cNvPr id="9" name="Content Placeholder 4"/>
          <p:cNvPicPr>
            <a:picLocks noGrp="1" noChangeAspect="1"/>
          </p:cNvPicPr>
          <p:nvPr>
            <p:ph idx="1"/>
          </p:nvPr>
        </p:nvPicPr>
        <p:blipFill>
          <a:blip r:embed="rId3"/>
          <a:stretch>
            <a:fillRect/>
          </a:stretch>
        </p:blipFill>
        <p:spPr>
          <a:xfrm>
            <a:off x="914400" y="1897904"/>
            <a:ext cx="9480172" cy="1295400"/>
          </a:xfrm>
          <a:prstGeom prst="rect">
            <a:avLst/>
          </a:prstGeom>
        </p:spPr>
      </p:pic>
      <p:sp>
        <p:nvSpPr>
          <p:cNvPr id="10" name="Rectangle 9"/>
          <p:cNvSpPr/>
          <p:nvPr/>
        </p:nvSpPr>
        <p:spPr>
          <a:xfrm>
            <a:off x="1186470" y="2097219"/>
            <a:ext cx="9100529" cy="707886"/>
          </a:xfrm>
          <a:prstGeom prst="rect">
            <a:avLst/>
          </a:prstGeom>
        </p:spPr>
        <p:txBody>
          <a:bodyPr wrap="square">
            <a:spAutoFit/>
          </a:bodyPr>
          <a:lstStyle/>
          <a:p>
            <a:pPr marL="342900" indent="-342900" algn="just">
              <a:buFont typeface="Wingdings" panose="05000000000000000000" pitchFamily="2" charset="2"/>
              <a:buChar char="ü"/>
            </a:pPr>
            <a:r>
              <a:rPr lang="ro-RO" sz="2000" dirty="0" smtClean="0">
                <a:latin typeface="Gill Sans MT" panose="020B0502020104020203" pitchFamily="34" charset="0"/>
              </a:rPr>
              <a:t>Studenți din cadrul Universității de Vest din Timișoara, ciclul licență și masterat, de sex feminin și masculin, respectându-se principiul egalității de șanse</a:t>
            </a:r>
            <a:endParaRPr lang="ro-RO" sz="2000" dirty="0">
              <a:latin typeface="Gill Sans MT" panose="020B0502020104020203" pitchFamily="34" charset="0"/>
            </a:endParaRPr>
          </a:p>
        </p:txBody>
      </p:sp>
      <p:sp>
        <p:nvSpPr>
          <p:cNvPr id="11" name="Left Arrow 10">
            <a:extLst>
              <a:ext uri="{FF2B5EF4-FFF2-40B4-BE49-F238E27FC236}">
                <a16:creationId xmlns:a16="http://schemas.microsoft.com/office/drawing/2014/main" id="{5FE34C53-684C-4623-8A8E-0B28BC396ABF}"/>
              </a:ext>
            </a:extLst>
          </p:cNvPr>
          <p:cNvSpPr/>
          <p:nvPr/>
        </p:nvSpPr>
        <p:spPr>
          <a:xfrm rot="16200000">
            <a:off x="1911599" y="3622012"/>
            <a:ext cx="842400" cy="504000"/>
          </a:xfrm>
          <a:prstGeom prst="leftArrow">
            <a:avLst>
              <a:gd name="adj1" fmla="val 60000"/>
              <a:gd name="adj2" fmla="val 50000"/>
            </a:avLst>
          </a:prstGeom>
          <a:solidFill>
            <a:srgbClr val="9FB8CD">
              <a:lumMod val="60000"/>
              <a:lumOff val="4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12" name="Left Arrow 11">
            <a:extLst>
              <a:ext uri="{FF2B5EF4-FFF2-40B4-BE49-F238E27FC236}">
                <a16:creationId xmlns:a16="http://schemas.microsoft.com/office/drawing/2014/main" id="{5FE34C53-684C-4623-8A8E-0B28BC396ABF}"/>
              </a:ext>
            </a:extLst>
          </p:cNvPr>
          <p:cNvSpPr/>
          <p:nvPr/>
        </p:nvSpPr>
        <p:spPr>
          <a:xfrm rot="16200000">
            <a:off x="5075726" y="3646395"/>
            <a:ext cx="842400" cy="504000"/>
          </a:xfrm>
          <a:prstGeom prst="leftArrow">
            <a:avLst>
              <a:gd name="adj1" fmla="val 60000"/>
              <a:gd name="adj2" fmla="val 50000"/>
            </a:avLst>
          </a:prstGeom>
          <a:solidFill>
            <a:srgbClr val="9FB8CD">
              <a:lumMod val="60000"/>
              <a:lumOff val="4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13" name="Left Arrow 12">
            <a:extLst>
              <a:ext uri="{FF2B5EF4-FFF2-40B4-BE49-F238E27FC236}">
                <a16:creationId xmlns:a16="http://schemas.microsoft.com/office/drawing/2014/main" id="{5FE34C53-684C-4623-8A8E-0B28BC396ABF}"/>
              </a:ext>
            </a:extLst>
          </p:cNvPr>
          <p:cNvSpPr/>
          <p:nvPr/>
        </p:nvSpPr>
        <p:spPr>
          <a:xfrm rot="16200000">
            <a:off x="8602713" y="3646395"/>
            <a:ext cx="842400" cy="504000"/>
          </a:xfrm>
          <a:prstGeom prst="leftArrow">
            <a:avLst>
              <a:gd name="adj1" fmla="val 60000"/>
              <a:gd name="adj2" fmla="val 50000"/>
            </a:avLst>
          </a:prstGeom>
          <a:solidFill>
            <a:srgbClr val="9FB8CD">
              <a:lumMod val="60000"/>
              <a:lumOff val="4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14" name="Rounded Rectangle 4">
            <a:extLst>
              <a:ext uri="{FF2B5EF4-FFF2-40B4-BE49-F238E27FC236}">
                <a16:creationId xmlns:a16="http://schemas.microsoft.com/office/drawing/2014/main" id="{E2EC0055-5633-4E39-B245-8E8BBE0F6736}"/>
              </a:ext>
            </a:extLst>
          </p:cNvPr>
          <p:cNvSpPr/>
          <p:nvPr/>
        </p:nvSpPr>
        <p:spPr>
          <a:xfrm>
            <a:off x="4572000" y="4419600"/>
            <a:ext cx="1990167" cy="1536904"/>
          </a:xfrm>
          <a:prstGeom prst="rect">
            <a:avLst/>
          </a:prstGeom>
          <a:ln>
            <a:solidFill>
              <a:schemeClr val="accent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o-RO" sz="2000" dirty="0">
                <a:solidFill>
                  <a:schemeClr val="tx1"/>
                </a:solidFill>
                <a:latin typeface="Gill Sans MT" panose="020B0502020104020203" pitchFamily="34" charset="0"/>
              </a:rPr>
              <a:t>50 de </a:t>
            </a:r>
            <a:r>
              <a:rPr lang="ro-RO" sz="2000" dirty="0" smtClean="0">
                <a:solidFill>
                  <a:schemeClr val="tx1"/>
                </a:solidFill>
                <a:latin typeface="Gill Sans MT" panose="020B0502020104020203" pitchFamily="34" charset="0"/>
              </a:rPr>
              <a:t>studenți </a:t>
            </a:r>
            <a:r>
              <a:rPr lang="ro-RO" sz="2000" dirty="0">
                <a:solidFill>
                  <a:schemeClr val="tx1"/>
                </a:solidFill>
                <a:latin typeface="Gill Sans MT" panose="020B0502020104020203" pitchFamily="34" charset="0"/>
              </a:rPr>
              <a:t>din </a:t>
            </a:r>
            <a:r>
              <a:rPr lang="ro-RO" sz="2000" dirty="0">
                <a:solidFill>
                  <a:srgbClr val="FF0000"/>
                </a:solidFill>
                <a:latin typeface="Gill Sans MT" panose="020B0502020104020203" pitchFamily="34" charset="0"/>
              </a:rPr>
              <a:t>mediul </a:t>
            </a:r>
            <a:r>
              <a:rPr lang="ro-RO" sz="2000" dirty="0" smtClean="0">
                <a:solidFill>
                  <a:srgbClr val="FF0000"/>
                </a:solidFill>
                <a:latin typeface="Gill Sans MT" panose="020B0502020104020203" pitchFamily="34" charset="0"/>
              </a:rPr>
              <a:t>rural</a:t>
            </a:r>
            <a:endParaRPr lang="en-US" sz="2000" kern="1200" dirty="0">
              <a:solidFill>
                <a:srgbClr val="FF0000"/>
              </a:solidFill>
              <a:latin typeface="Gill Sans MT" panose="020B0502020104020203" pitchFamily="34" charset="0"/>
            </a:endParaRPr>
          </a:p>
        </p:txBody>
      </p:sp>
      <p:sp>
        <p:nvSpPr>
          <p:cNvPr id="15" name="Rounded Rectangle 4">
            <a:extLst>
              <a:ext uri="{FF2B5EF4-FFF2-40B4-BE49-F238E27FC236}">
                <a16:creationId xmlns:a16="http://schemas.microsoft.com/office/drawing/2014/main" id="{E2EC0055-5633-4E39-B245-8E8BBE0F6736}"/>
              </a:ext>
            </a:extLst>
          </p:cNvPr>
          <p:cNvSpPr/>
          <p:nvPr/>
        </p:nvSpPr>
        <p:spPr>
          <a:xfrm>
            <a:off x="8028829" y="4419600"/>
            <a:ext cx="1990167" cy="1536904"/>
          </a:xfrm>
          <a:prstGeom prst="rect">
            <a:avLst/>
          </a:prstGeom>
          <a:ln>
            <a:solidFill>
              <a:schemeClr val="accent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o-RO" dirty="0" smtClean="0">
                <a:solidFill>
                  <a:schemeClr val="tx1"/>
                </a:solidFill>
                <a:latin typeface="Gill Sans MT" panose="020B0502020104020203" pitchFamily="34" charset="0"/>
              </a:rPr>
              <a:t>Studenți </a:t>
            </a:r>
            <a:r>
              <a:rPr lang="ro-RO" dirty="0">
                <a:solidFill>
                  <a:schemeClr val="tx1"/>
                </a:solidFill>
                <a:latin typeface="Gill Sans MT" panose="020B0502020104020203" pitchFamily="34" charset="0"/>
              </a:rPr>
              <a:t>care </a:t>
            </a:r>
            <a:r>
              <a:rPr lang="ro-RO" dirty="0" smtClean="0">
                <a:solidFill>
                  <a:schemeClr val="tx1"/>
                </a:solidFill>
                <a:latin typeface="Gill Sans MT" panose="020B0502020104020203" pitchFamily="34" charset="0"/>
              </a:rPr>
              <a:t>aparțin facultăților </a:t>
            </a:r>
            <a:r>
              <a:rPr lang="ro-RO" dirty="0">
                <a:solidFill>
                  <a:schemeClr val="tx1"/>
                </a:solidFill>
                <a:latin typeface="Gill Sans MT" panose="020B0502020104020203" pitchFamily="34" charset="0"/>
              </a:rPr>
              <a:t>din cadrul </a:t>
            </a:r>
            <a:r>
              <a:rPr lang="ro-RO" dirty="0" smtClean="0">
                <a:solidFill>
                  <a:schemeClr val="tx1"/>
                </a:solidFill>
                <a:latin typeface="Gill Sans MT" panose="020B0502020104020203" pitchFamily="34" charset="0"/>
              </a:rPr>
              <a:t>Universității </a:t>
            </a:r>
            <a:r>
              <a:rPr lang="ro-RO" dirty="0">
                <a:solidFill>
                  <a:schemeClr val="tx1"/>
                </a:solidFill>
                <a:latin typeface="Gill Sans MT" panose="020B0502020104020203" pitchFamily="34" charset="0"/>
              </a:rPr>
              <a:t>de Vest din </a:t>
            </a:r>
            <a:r>
              <a:rPr lang="ro-RO" dirty="0" smtClean="0">
                <a:solidFill>
                  <a:schemeClr val="tx1"/>
                </a:solidFill>
                <a:latin typeface="Gill Sans MT" panose="020B0502020104020203" pitchFamily="34" charset="0"/>
              </a:rPr>
              <a:t>Timițoara</a:t>
            </a:r>
            <a:r>
              <a:rPr lang="ro-RO" dirty="0">
                <a:solidFill>
                  <a:schemeClr val="tx1"/>
                </a:solidFill>
                <a:latin typeface="Gill Sans MT" panose="020B0502020104020203" pitchFamily="34" charset="0"/>
              </a:rPr>
              <a:t>, </a:t>
            </a:r>
            <a:r>
              <a:rPr lang="ro-RO" dirty="0">
                <a:solidFill>
                  <a:srgbClr val="FF0000"/>
                </a:solidFill>
                <a:latin typeface="Gill Sans MT" panose="020B0502020104020203" pitchFamily="34" charset="0"/>
              </a:rPr>
              <a:t>de </a:t>
            </a:r>
            <a:r>
              <a:rPr lang="ro-RO" dirty="0" smtClean="0">
                <a:solidFill>
                  <a:srgbClr val="FF0000"/>
                </a:solidFill>
                <a:latin typeface="Gill Sans MT" panose="020B0502020104020203" pitchFamily="34" charset="0"/>
              </a:rPr>
              <a:t>la specializări diferite</a:t>
            </a:r>
          </a:p>
        </p:txBody>
      </p:sp>
      <p:sp>
        <p:nvSpPr>
          <p:cNvPr id="19" name="Rounded Rectangle 4">
            <a:extLst>
              <a:ext uri="{FF2B5EF4-FFF2-40B4-BE49-F238E27FC236}">
                <a16:creationId xmlns:a16="http://schemas.microsoft.com/office/drawing/2014/main" id="{E2EC0055-5633-4E39-B245-8E8BBE0F6736}"/>
              </a:ext>
            </a:extLst>
          </p:cNvPr>
          <p:cNvSpPr/>
          <p:nvPr/>
        </p:nvSpPr>
        <p:spPr>
          <a:xfrm>
            <a:off x="1337715" y="4419600"/>
            <a:ext cx="1990167" cy="1536904"/>
          </a:xfrm>
          <a:prstGeom prst="rect">
            <a:avLst/>
          </a:prstGeom>
          <a:ln>
            <a:solidFill>
              <a:schemeClr val="accent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o-RO" sz="2000" dirty="0" smtClean="0">
                <a:solidFill>
                  <a:srgbClr val="FF0000"/>
                </a:solidFill>
                <a:latin typeface="Gill Sans MT" panose="020B0502020104020203" pitchFamily="34" charset="0"/>
              </a:rPr>
              <a:t>325 studenți </a:t>
            </a:r>
            <a:r>
              <a:rPr lang="ro-RO" sz="2000" dirty="0">
                <a:solidFill>
                  <a:schemeClr val="tx1"/>
                </a:solidFill>
                <a:latin typeface="Gill Sans MT" panose="020B0502020104020203" pitchFamily="34" charset="0"/>
              </a:rPr>
              <a:t>(ISCED </a:t>
            </a:r>
            <a:r>
              <a:rPr lang="ro-RO" sz="2000" dirty="0" smtClean="0">
                <a:solidFill>
                  <a:schemeClr val="tx1"/>
                </a:solidFill>
                <a:latin typeface="Gill Sans MT" panose="020B0502020104020203" pitchFamily="34" charset="0"/>
              </a:rPr>
              <a:t>5-7)</a:t>
            </a:r>
            <a:endParaRPr lang="en-US" sz="2000" kern="1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67228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D20BC-B8C3-4FFC-8B0C-C7FCD57BA6AB}" type="slidenum">
              <a:rPr lang="en-US" smtClean="0"/>
              <a:pPr/>
              <a:t>9</a:t>
            </a:fld>
            <a:endParaRPr lang="en-US"/>
          </a:p>
        </p:txBody>
      </p:sp>
      <p:sp>
        <p:nvSpPr>
          <p:cNvPr id="5" name="Title 1">
            <a:extLst>
              <a:ext uri="{FF2B5EF4-FFF2-40B4-BE49-F238E27FC236}">
                <a16:creationId xmlns:a16="http://schemas.microsoft.com/office/drawing/2014/main" id="{14E5A361-B045-B345-9AC7-FEE48302D5E3}"/>
              </a:ext>
            </a:extLst>
          </p:cNvPr>
          <p:cNvSpPr>
            <a:spLocks noGrp="1"/>
          </p:cNvSpPr>
          <p:nvPr>
            <p:ph type="title"/>
          </p:nvPr>
        </p:nvSpPr>
        <p:spPr>
          <a:xfrm>
            <a:off x="1600200" y="1143000"/>
            <a:ext cx="8229600" cy="990600"/>
          </a:xfrm>
        </p:spPr>
        <p:txBody>
          <a:bodyPr>
            <a:normAutofit/>
          </a:bodyPr>
          <a:lstStyle/>
          <a:p>
            <a:r>
              <a:rPr lang="ro-RO" sz="3200" dirty="0" smtClean="0">
                <a:latin typeface="Gill Sans MT" panose="020B0502020104020203" pitchFamily="34" charset="0"/>
              </a:rPr>
              <a:t>ARIE DE IMPLEMENTARE – REGIUNEA VEST</a:t>
            </a:r>
            <a:endParaRPr lang="ro-RO" sz="3200" dirty="0">
              <a:latin typeface="Gill Sans MT" panose="020B0502020104020203" pitchFamily="34" charset="0"/>
            </a:endParaRPr>
          </a:p>
        </p:txBody>
      </p:sp>
      <p:pic>
        <p:nvPicPr>
          <p:cNvPr id="6" name="Picture 5">
            <a:extLst>
              <a:ext uri="{FF2B5EF4-FFF2-40B4-BE49-F238E27FC236}">
                <a16:creationId xmlns:a16="http://schemas.microsoft.com/office/drawing/2014/main" id="{BBE6D734-063D-A84D-9E25-8BB98AB442C7}"/>
              </a:ext>
            </a:extLst>
          </p:cNvPr>
          <p:cNvPicPr>
            <a:picLocks noChangeAspect="1"/>
          </p:cNvPicPr>
          <p:nvPr/>
        </p:nvPicPr>
        <p:blipFill>
          <a:blip r:embed="rId2"/>
          <a:stretch>
            <a:fillRect/>
          </a:stretch>
        </p:blipFill>
        <p:spPr>
          <a:xfrm>
            <a:off x="2608504" y="1828800"/>
            <a:ext cx="6212992" cy="4437112"/>
          </a:xfrm>
          <a:prstGeom prst="rect">
            <a:avLst/>
          </a:prstGeom>
        </p:spPr>
      </p:pic>
      <p:sp>
        <p:nvSpPr>
          <p:cNvPr id="7" name="Rounded Rectangle 4">
            <a:extLst>
              <a:ext uri="{FF2B5EF4-FFF2-40B4-BE49-F238E27FC236}">
                <a16:creationId xmlns:a16="http://schemas.microsoft.com/office/drawing/2014/main" id="{E2EC0055-5633-4E39-B245-8E8BBE0F6736}"/>
              </a:ext>
            </a:extLst>
          </p:cNvPr>
          <p:cNvSpPr/>
          <p:nvPr/>
        </p:nvSpPr>
        <p:spPr>
          <a:xfrm>
            <a:off x="8638032" y="1907304"/>
            <a:ext cx="3124200" cy="2292452"/>
          </a:xfrm>
          <a:prstGeom prst="rect">
            <a:avLst/>
          </a:prstGeom>
          <a:ln>
            <a:solidFill>
              <a:schemeClr val="accent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285750" lvl="0" indent="-285750" algn="just" defTabSz="533400">
              <a:lnSpc>
                <a:spcPct val="90000"/>
              </a:lnSpc>
              <a:spcBef>
                <a:spcPct val="0"/>
              </a:spcBef>
              <a:spcAft>
                <a:spcPct val="35000"/>
              </a:spcAft>
              <a:buFont typeface="Wingdings" panose="05000000000000000000" pitchFamily="2" charset="2"/>
              <a:buChar char="ü"/>
            </a:pPr>
            <a:r>
              <a:rPr lang="ro-RO" dirty="0" smtClean="0">
                <a:solidFill>
                  <a:schemeClr val="tx1"/>
                </a:solidFill>
                <a:latin typeface="Gill Sans MT" panose="020B0502020104020203" pitchFamily="34" charset="0"/>
              </a:rPr>
              <a:t>Proiectul se va implementa în Regiunea Vest;</a:t>
            </a:r>
          </a:p>
          <a:p>
            <a:pPr marL="285750" lvl="0" indent="-285750" algn="just" defTabSz="533400">
              <a:lnSpc>
                <a:spcPct val="90000"/>
              </a:lnSpc>
              <a:spcBef>
                <a:spcPct val="0"/>
              </a:spcBef>
              <a:spcAft>
                <a:spcPct val="35000"/>
              </a:spcAft>
              <a:buFont typeface="Wingdings" panose="05000000000000000000" pitchFamily="2" charset="2"/>
              <a:buChar char="ü"/>
            </a:pPr>
            <a:r>
              <a:rPr lang="ro-RO" dirty="0" smtClean="0">
                <a:solidFill>
                  <a:schemeClr val="tx1"/>
                </a:solidFill>
                <a:latin typeface="Gill Sans MT" panose="020B0502020104020203" pitchFamily="34" charset="0"/>
              </a:rPr>
              <a:t>Grupul țintă </a:t>
            </a:r>
            <a:r>
              <a:rPr lang="ro-RO" dirty="0" smtClean="0">
                <a:solidFill>
                  <a:srgbClr val="FF0000"/>
                </a:solidFill>
                <a:latin typeface="Gill Sans MT" panose="020B0502020104020203" pitchFamily="34" charset="0"/>
              </a:rPr>
              <a:t>poate avea domiciliul </a:t>
            </a:r>
            <a:r>
              <a:rPr lang="ro-RO" dirty="0" smtClean="0">
                <a:solidFill>
                  <a:schemeClr val="tx1"/>
                </a:solidFill>
                <a:latin typeface="Gill Sans MT" panose="020B0502020104020203" pitchFamily="34" charset="0"/>
              </a:rPr>
              <a:t>în Regiunea Vest, Centru, Nord-Est, Nord-Vest, Sud Muntenia, Sud-Est, Sud-Vest Oltenia, </a:t>
            </a:r>
          </a:p>
        </p:txBody>
      </p:sp>
    </p:spTree>
    <p:extLst>
      <p:ext uri="{BB962C8B-B14F-4D97-AF65-F5344CB8AC3E}">
        <p14:creationId xmlns:p14="http://schemas.microsoft.com/office/powerpoint/2010/main" val="271339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A36449-B677-4B13-BC6C-6FC936A96E12}">
  <ds:schemaRefs>
    <ds:schemaRef ds:uri="ESRI.ArcGIS.Mapping.OfficeIntegration.PowerPointInfo"/>
  </ds:schemaRefs>
</ds:datastoreItem>
</file>

<file path=customXml/itemProps10.xml><?xml version="1.0" encoding="utf-8"?>
<ds:datastoreItem xmlns:ds="http://schemas.openxmlformats.org/officeDocument/2006/customXml" ds:itemID="{B085A309-61ED-4D02-BE56-525AD2ABFD6B}">
  <ds:schemaRefs>
    <ds:schemaRef ds:uri="ESRI.ArcGIS.Mapping.OfficeIntegration.PowerPointInfo"/>
  </ds:schemaRefs>
</ds:datastoreItem>
</file>

<file path=customXml/itemProps11.xml><?xml version="1.0" encoding="utf-8"?>
<ds:datastoreItem xmlns:ds="http://schemas.openxmlformats.org/officeDocument/2006/customXml" ds:itemID="{EDDC3BF2-2C93-428F-8E11-E11D8BCD9CB3}">
  <ds:schemaRefs>
    <ds:schemaRef ds:uri="ESRI.ArcGIS.Mapping.OfficeIntegration.PowerPointInfo"/>
  </ds:schemaRefs>
</ds:datastoreItem>
</file>

<file path=customXml/itemProps2.xml><?xml version="1.0" encoding="utf-8"?>
<ds:datastoreItem xmlns:ds="http://schemas.openxmlformats.org/officeDocument/2006/customXml" ds:itemID="{8140C183-1BE0-47F2-874E-073D701427E5}">
  <ds:schemaRefs>
    <ds:schemaRef ds:uri="ESRI.ArcGIS.Mapping.OfficeIntegration.PowerPointInfo"/>
  </ds:schemaRefs>
</ds:datastoreItem>
</file>

<file path=customXml/itemProps3.xml><?xml version="1.0" encoding="utf-8"?>
<ds:datastoreItem xmlns:ds="http://schemas.openxmlformats.org/officeDocument/2006/customXml" ds:itemID="{D707E785-99FC-4C9B-AA87-15DED3412D35}">
  <ds:schemaRefs>
    <ds:schemaRef ds:uri="ESRI.ArcGIS.Mapping.OfficeIntegration.PowerPointInfo"/>
  </ds:schemaRefs>
</ds:datastoreItem>
</file>

<file path=customXml/itemProps4.xml><?xml version="1.0" encoding="utf-8"?>
<ds:datastoreItem xmlns:ds="http://schemas.openxmlformats.org/officeDocument/2006/customXml" ds:itemID="{60F77592-F281-4A0A-B8F3-A5CF1D8C3AC4}">
  <ds:schemaRefs>
    <ds:schemaRef ds:uri="ESRI.ArcGIS.Mapping.OfficeIntegration.PowerPointInfo"/>
  </ds:schemaRefs>
</ds:datastoreItem>
</file>

<file path=customXml/itemProps5.xml><?xml version="1.0" encoding="utf-8"?>
<ds:datastoreItem xmlns:ds="http://schemas.openxmlformats.org/officeDocument/2006/customXml" ds:itemID="{F7FFC38C-230C-488A-88F7-610D99802448}">
  <ds:schemaRefs>
    <ds:schemaRef ds:uri="ESRI.ArcGIS.Mapping.OfficeIntegration.PowerPointInfo"/>
  </ds:schemaRefs>
</ds:datastoreItem>
</file>

<file path=customXml/itemProps6.xml><?xml version="1.0" encoding="utf-8"?>
<ds:datastoreItem xmlns:ds="http://schemas.openxmlformats.org/officeDocument/2006/customXml" ds:itemID="{FF19193D-76B2-4885-B14C-701240291CE8}">
  <ds:schemaRefs>
    <ds:schemaRef ds:uri="ESRI.ArcGIS.Mapping.OfficeIntegration.PowerPointInfo"/>
  </ds:schemaRefs>
</ds:datastoreItem>
</file>

<file path=customXml/itemProps7.xml><?xml version="1.0" encoding="utf-8"?>
<ds:datastoreItem xmlns:ds="http://schemas.openxmlformats.org/officeDocument/2006/customXml" ds:itemID="{BA27BC8F-EEE1-47C6-97C2-DAF602247604}">
  <ds:schemaRefs>
    <ds:schemaRef ds:uri="ESRI.ArcGIS.Mapping.OfficeIntegration.PowerPointInfo"/>
  </ds:schemaRefs>
</ds:datastoreItem>
</file>

<file path=customXml/itemProps8.xml><?xml version="1.0" encoding="utf-8"?>
<ds:datastoreItem xmlns:ds="http://schemas.openxmlformats.org/officeDocument/2006/customXml" ds:itemID="{E29645D7-8A00-4D8A-8527-347F25026A78}">
  <ds:schemaRefs>
    <ds:schemaRef ds:uri="ESRI.ArcGIS.Mapping.OfficeIntegration.PowerPointInfo"/>
  </ds:schemaRefs>
</ds:datastoreItem>
</file>

<file path=customXml/itemProps9.xml><?xml version="1.0" encoding="utf-8"?>
<ds:datastoreItem xmlns:ds="http://schemas.openxmlformats.org/officeDocument/2006/customXml" ds:itemID="{E14C81B9-D91A-4D39-93B1-1E3F53D57FF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298</TotalTime>
  <Words>1258</Words>
  <Application>Microsoft Office PowerPoint</Application>
  <PresentationFormat>Widescreen</PresentationFormat>
  <Paragraphs>147</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Gill Sans MT</vt:lpstr>
      <vt:lpstr>Symbol</vt:lpstr>
      <vt:lpstr>Times New Roman</vt:lpstr>
      <vt:lpstr>Trebuchet MS</vt:lpstr>
      <vt:lpstr>Wingdings</vt:lpstr>
      <vt:lpstr>Wingdings 3</vt:lpstr>
      <vt:lpstr>Office Theme</vt:lpstr>
      <vt:lpstr> Practica de calitate pentru o carieră de succes   POCU/626/6/13/Creșterea numărului absolvenților de învățământ terțiar universitar și non-universitar care își găsesc un loc de muncă urmare a accesului la activități de învățare/ cercetare/ inovare la un potențial loc de muncă, cu accent pe sectoarele economice cu potențial competitiv identificate conform SNC și domeniile de specializare inteligentă conform SNCDI, MYSMIS: 130348</vt:lpstr>
      <vt:lpstr>AGENDĂ</vt:lpstr>
      <vt:lpstr>PREZENTARE GENERALĂ</vt:lpstr>
      <vt:lpstr>OBIECTIVUL GENERAL</vt:lpstr>
      <vt:lpstr>OBIECTIVE SPECIFICE:</vt:lpstr>
      <vt:lpstr>ACTIVITĂȚI PROIECT – DATE IMPORTANTE – SUMAR 1</vt:lpstr>
      <vt:lpstr>ACTIVITĂȚI PROIECT – DATE IMPORTANTE – SUMAR 2</vt:lpstr>
      <vt:lpstr>PowerPoint Presentation</vt:lpstr>
      <vt:lpstr>ARIE DE IMPLEMENTARE – REGIUNEA VEST</vt:lpstr>
      <vt:lpstr>INDICATORI ȘI REZULTATE (SUMAR 1)</vt:lpstr>
      <vt:lpstr>INDICATORI ȘI REZULTATE (SUMAR 1I)</vt:lpstr>
      <vt:lpstr>ETAPE IMEDIAT URMĂTOARE:</vt:lpstr>
      <vt:lpstr>PowerPoint Presentation</vt:lpstr>
      <vt:lpstr>Vă mulțumim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Centrul suport pentru participarea la proiecte internaționale – SupportTM    POC/80/1/2/ 1.1.3 CENTRE-SUPORT - Crearea de sinergii cu acțiunile de CDI ale programului-cadru ORIZONT 2020 al Uniunii Europene și alte programe CDI internaționale, MYSMIS: 108173</dc:title>
  <dc:creator>Teodor-Florin Fortis</dc:creator>
  <cp:lastModifiedBy>Windows User</cp:lastModifiedBy>
  <cp:revision>35</cp:revision>
  <dcterms:created xsi:type="dcterms:W3CDTF">2020-10-13T18:45:56Z</dcterms:created>
  <dcterms:modified xsi:type="dcterms:W3CDTF">2020-10-21T17:39:20Z</dcterms:modified>
</cp:coreProperties>
</file>